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6"/>
  </p:sldMasterIdLst>
  <p:notesMasterIdLst>
    <p:notesMasterId r:id="rId265"/>
  </p:notesMasterIdLst>
  <p:handoutMasterIdLst>
    <p:handoutMasterId r:id="rId266"/>
  </p:handoutMasterIdLst>
  <p:sldIdLst>
    <p:sldId id="417" r:id="rId247"/>
    <p:sldId id="259" r:id="rId248"/>
    <p:sldId id="261" r:id="rId249"/>
    <p:sldId id="268" r:id="rId250"/>
    <p:sldId id="269" r:id="rId251"/>
    <p:sldId id="264" r:id="rId252"/>
    <p:sldId id="267" r:id="rId253"/>
    <p:sldId id="265" r:id="rId254"/>
    <p:sldId id="266" r:id="rId255"/>
    <p:sldId id="1852" r:id="rId256"/>
    <p:sldId id="1853" r:id="rId257"/>
    <p:sldId id="1775" r:id="rId258"/>
    <p:sldId id="273" r:id="rId259"/>
    <p:sldId id="1821" r:id="rId260"/>
    <p:sldId id="1787" r:id="rId261"/>
    <p:sldId id="1788" r:id="rId262"/>
    <p:sldId id="411" r:id="rId263"/>
    <p:sldId id="400" r:id="rId26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65"/>
    <a:srgbClr val="FF4141"/>
    <a:srgbClr val="6699FF"/>
    <a:srgbClr val="A5A5A5"/>
    <a:srgbClr val="D5D5D5"/>
    <a:srgbClr val="FF0000"/>
    <a:srgbClr val="33C09B"/>
    <a:srgbClr val="33D633"/>
    <a:srgbClr val="A3855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5474" autoAdjust="0"/>
  </p:normalViewPr>
  <p:slideViewPr>
    <p:cSldViewPr>
      <p:cViewPr varScale="1">
        <p:scale>
          <a:sx n="122" d="100"/>
          <a:sy n="122" d="100"/>
        </p:scale>
        <p:origin x="108" y="2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268" Type="http://schemas.openxmlformats.org/officeDocument/2006/relationships/viewProps" Target="viewProps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slide" Target="slides/slide12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slide" Target="slides/slide2.xml"/><Relationship Id="rId269" Type="http://schemas.openxmlformats.org/officeDocument/2006/relationships/theme" Target="theme/theme1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slide" Target="slides/slide13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tableStyles" Target="tableStyles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slide" Target="slides/slide3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slide" Target="slides/slide14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slide" Target="slides/slide4.xml"/><Relationship Id="rId271" Type="http://schemas.microsoft.com/office/2016/11/relationships/changesInfo" Target="changesInfos/changesInfo1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customXml" Target="../customXml/item240.xml"/><Relationship Id="rId261" Type="http://schemas.openxmlformats.org/officeDocument/2006/relationships/slide" Target="slides/slide15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230" Type="http://schemas.openxmlformats.org/officeDocument/2006/relationships/customXml" Target="../customXml/item230.xml"/><Relationship Id="rId251" Type="http://schemas.openxmlformats.org/officeDocument/2006/relationships/slide" Target="slides/slide5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slide" Target="slides/slide16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slide" Target="slides/slide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slide" Target="slides/slide17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slide" Target="slides/slide7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slide" Target="slides/slide18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slide" Target="slides/slide8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notesMaster" Target="notesMasters/notesMaster1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slide" Target="slides/slide9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handoutMaster" Target="handoutMasters/handoutMaster1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slide" Target="slides/slide10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slideMaster" Target="slideMasters/slideMaster1.xml"/><Relationship Id="rId267" Type="http://schemas.openxmlformats.org/officeDocument/2006/relationships/presProps" Target="presProps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slide" Target="slides/slide11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slide" Target="slides/slide1.xml"/><Relationship Id="rId107" Type="http://schemas.openxmlformats.org/officeDocument/2006/relationships/customXml" Target="../customXml/item10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onover, Brandon [DOL]" userId="c78c10b8-1f65-43b2-8f8f-a6209d125fb8" providerId="ADAL" clId="{512B1E58-C5DA-4CFF-A13B-AC55793AFBDD}"/>
    <pc:docChg chg="custSel modSld">
      <pc:chgData name="Schoonover, Brandon [DOL]" userId="c78c10b8-1f65-43b2-8f8f-a6209d125fb8" providerId="ADAL" clId="{512B1E58-C5DA-4CFF-A13B-AC55793AFBDD}" dt="2026-07-08T19:00:07.334" v="62" actId="14100"/>
      <pc:docMkLst>
        <pc:docMk/>
      </pc:docMkLst>
      <pc:sldChg chg="modSp mod">
        <pc:chgData name="Schoonover, Brandon [DOL]" userId="c78c10b8-1f65-43b2-8f8f-a6209d125fb8" providerId="ADAL" clId="{512B1E58-C5DA-4CFF-A13B-AC55793AFBDD}" dt="2026-07-08T18:32:48.250" v="1" actId="1076"/>
        <pc:sldMkLst>
          <pc:docMk/>
          <pc:sldMk cId="0" sldId="417"/>
        </pc:sldMkLst>
        <pc:spChg chg="mod">
          <ac:chgData name="Schoonover, Brandon [DOL]" userId="c78c10b8-1f65-43b2-8f8f-a6209d125fb8" providerId="ADAL" clId="{512B1E58-C5DA-4CFF-A13B-AC55793AFBDD}" dt="2026-07-08T18:32:48.250" v="1" actId="1076"/>
          <ac:spMkLst>
            <pc:docMk/>
            <pc:sldMk cId="0" sldId="417"/>
            <ac:spMk id="30722" creationId="{00000000-0000-0000-0000-000000000000}"/>
          </ac:spMkLst>
        </pc:spChg>
      </pc:sldChg>
      <pc:sldChg chg="addSp delSp modSp mod">
        <pc:chgData name="Schoonover, Brandon [DOL]" userId="c78c10b8-1f65-43b2-8f8f-a6209d125fb8" providerId="ADAL" clId="{512B1E58-C5DA-4CFF-A13B-AC55793AFBDD}" dt="2026-07-08T19:00:07.334" v="62" actId="14100"/>
        <pc:sldMkLst>
          <pc:docMk/>
          <pc:sldMk cId="1331603009" sldId="1775"/>
        </pc:sldMkLst>
        <pc:spChg chg="mod">
          <ac:chgData name="Schoonover, Brandon [DOL]" userId="c78c10b8-1f65-43b2-8f8f-a6209d125fb8" providerId="ADAL" clId="{512B1E58-C5DA-4CFF-A13B-AC55793AFBDD}" dt="2026-07-08T18:41:51.929" v="21" actId="20577"/>
          <ac:spMkLst>
            <pc:docMk/>
            <pc:sldMk cId="1331603009" sldId="1775"/>
            <ac:spMk id="9" creationId="{E4B5CB36-9CA9-65FE-0F55-8E8446A8099C}"/>
          </ac:spMkLst>
        </pc:spChg>
        <pc:picChg chg="add mod">
          <ac:chgData name="Schoonover, Brandon [DOL]" userId="c78c10b8-1f65-43b2-8f8f-a6209d125fb8" providerId="ADAL" clId="{512B1E58-C5DA-4CFF-A13B-AC55793AFBDD}" dt="2026-07-08T19:00:07.334" v="62" actId="14100"/>
          <ac:picMkLst>
            <pc:docMk/>
            <pc:sldMk cId="1331603009" sldId="1775"/>
            <ac:picMk id="3" creationId="{AD34F0F4-45FE-D731-5330-85930810B8CD}"/>
          </ac:picMkLst>
        </pc:picChg>
        <pc:picChg chg="del mod">
          <ac:chgData name="Schoonover, Brandon [DOL]" userId="c78c10b8-1f65-43b2-8f8f-a6209d125fb8" providerId="ADAL" clId="{512B1E58-C5DA-4CFF-A13B-AC55793AFBDD}" dt="2026-07-08T18:59:26.109" v="58" actId="478"/>
          <ac:picMkLst>
            <pc:docMk/>
            <pc:sldMk cId="1331603009" sldId="1775"/>
            <ac:picMk id="4" creationId="{DB23CD41-9592-4058-9CF6-72E963D8D675}"/>
          </ac:picMkLst>
        </pc:picChg>
      </pc:sldChg>
      <pc:sldChg chg="addSp delSp mod">
        <pc:chgData name="Schoonover, Brandon [DOL]" userId="c78c10b8-1f65-43b2-8f8f-a6209d125fb8" providerId="ADAL" clId="{512B1E58-C5DA-4CFF-A13B-AC55793AFBDD}" dt="2026-07-08T18:51:51.419" v="41" actId="22"/>
        <pc:sldMkLst>
          <pc:docMk/>
          <pc:sldMk cId="2314005698" sldId="1787"/>
        </pc:sldMkLst>
        <pc:graphicFrameChg chg="del">
          <ac:chgData name="Schoonover, Brandon [DOL]" userId="c78c10b8-1f65-43b2-8f8f-a6209d125fb8" providerId="ADAL" clId="{512B1E58-C5DA-4CFF-A13B-AC55793AFBDD}" dt="2026-07-08T18:51:41.282" v="40" actId="478"/>
          <ac:graphicFrameMkLst>
            <pc:docMk/>
            <pc:sldMk cId="2314005698" sldId="1787"/>
            <ac:graphicFrameMk id="2" creationId="{7AACCF0C-009A-93CA-1F2F-1E495F9AA017}"/>
          </ac:graphicFrameMkLst>
        </pc:graphicFrameChg>
        <pc:picChg chg="add">
          <ac:chgData name="Schoonover, Brandon [DOL]" userId="c78c10b8-1f65-43b2-8f8f-a6209d125fb8" providerId="ADAL" clId="{512B1E58-C5DA-4CFF-A13B-AC55793AFBDD}" dt="2026-07-08T18:51:51.419" v="41" actId="22"/>
          <ac:picMkLst>
            <pc:docMk/>
            <pc:sldMk cId="2314005698" sldId="1787"/>
            <ac:picMk id="4" creationId="{B45E17FD-CC31-48EF-EFB6-6E1963514128}"/>
          </ac:picMkLst>
        </pc:picChg>
      </pc:sldChg>
      <pc:sldChg chg="addSp delSp mod">
        <pc:chgData name="Schoonover, Brandon [DOL]" userId="c78c10b8-1f65-43b2-8f8f-a6209d125fb8" providerId="ADAL" clId="{512B1E58-C5DA-4CFF-A13B-AC55793AFBDD}" dt="2026-07-08T18:51:37.116" v="39" actId="22"/>
        <pc:sldMkLst>
          <pc:docMk/>
          <pc:sldMk cId="2686791159" sldId="1788"/>
        </pc:sldMkLst>
        <pc:picChg chg="add">
          <ac:chgData name="Schoonover, Brandon [DOL]" userId="c78c10b8-1f65-43b2-8f8f-a6209d125fb8" providerId="ADAL" clId="{512B1E58-C5DA-4CFF-A13B-AC55793AFBDD}" dt="2026-07-08T18:51:37.116" v="39" actId="22"/>
          <ac:picMkLst>
            <pc:docMk/>
            <pc:sldMk cId="2686791159" sldId="1788"/>
            <ac:picMk id="4" creationId="{92F84F8D-5DBC-1DB1-AD29-49B8749655F7}"/>
          </ac:picMkLst>
        </pc:picChg>
        <pc:picChg chg="del">
          <ac:chgData name="Schoonover, Brandon [DOL]" userId="c78c10b8-1f65-43b2-8f8f-a6209d125fb8" providerId="ADAL" clId="{512B1E58-C5DA-4CFF-A13B-AC55793AFBDD}" dt="2026-07-08T18:51:32.039" v="38" actId="478"/>
          <ac:picMkLst>
            <pc:docMk/>
            <pc:sldMk cId="2686791159" sldId="1788"/>
            <ac:picMk id="5" creationId="{E3CFF6BD-DF6B-E93C-743F-9B9FA6BC712C}"/>
          </ac:picMkLst>
        </pc:picChg>
      </pc:sldChg>
      <pc:sldChg chg="addSp delSp modSp mod">
        <pc:chgData name="Schoonover, Brandon [DOL]" userId="c78c10b8-1f65-43b2-8f8f-a6209d125fb8" providerId="ADAL" clId="{512B1E58-C5DA-4CFF-A13B-AC55793AFBDD}" dt="2026-07-08T18:58:01.620" v="50" actId="14100"/>
        <pc:sldMkLst>
          <pc:docMk/>
          <pc:sldMk cId="259182525" sldId="1852"/>
        </pc:sldMkLst>
        <pc:spChg chg="mod">
          <ac:chgData name="Schoonover, Brandon [DOL]" userId="c78c10b8-1f65-43b2-8f8f-a6209d125fb8" providerId="ADAL" clId="{512B1E58-C5DA-4CFF-A13B-AC55793AFBDD}" dt="2026-07-08T18:42:07.003" v="37" actId="20577"/>
          <ac:spMkLst>
            <pc:docMk/>
            <pc:sldMk cId="259182525" sldId="1852"/>
            <ac:spMk id="8" creationId="{BC968A76-98CD-1345-C154-0C99463689C2}"/>
          </ac:spMkLst>
        </pc:spChg>
        <pc:picChg chg="add del mod">
          <ac:chgData name="Schoonover, Brandon [DOL]" userId="c78c10b8-1f65-43b2-8f8f-a6209d125fb8" providerId="ADAL" clId="{512B1E58-C5DA-4CFF-A13B-AC55793AFBDD}" dt="2026-07-08T18:57:44.493" v="43" actId="478"/>
          <ac:picMkLst>
            <pc:docMk/>
            <pc:sldMk cId="259182525" sldId="1852"/>
            <ac:picMk id="4" creationId="{FC04D4C2-A5BB-82F4-A5B0-DBF933D54FBE}"/>
          </ac:picMkLst>
        </pc:picChg>
        <pc:picChg chg="del">
          <ac:chgData name="Schoonover, Brandon [DOL]" userId="c78c10b8-1f65-43b2-8f8f-a6209d125fb8" providerId="ADAL" clId="{512B1E58-C5DA-4CFF-A13B-AC55793AFBDD}" dt="2026-07-08T18:37:18.421" v="7" actId="478"/>
          <ac:picMkLst>
            <pc:docMk/>
            <pc:sldMk cId="259182525" sldId="1852"/>
            <ac:picMk id="5" creationId="{32C09EDA-F143-5CC3-9D9B-15A9DFCF08DA}"/>
          </ac:picMkLst>
        </pc:picChg>
        <pc:picChg chg="add mod">
          <ac:chgData name="Schoonover, Brandon [DOL]" userId="c78c10b8-1f65-43b2-8f8f-a6209d125fb8" providerId="ADAL" clId="{512B1E58-C5DA-4CFF-A13B-AC55793AFBDD}" dt="2026-07-08T18:58:01.620" v="50" actId="14100"/>
          <ac:picMkLst>
            <pc:docMk/>
            <pc:sldMk cId="259182525" sldId="1852"/>
            <ac:picMk id="9" creationId="{05FD403D-9A8A-5963-B522-0F591C69F633}"/>
          </ac:picMkLst>
        </pc:picChg>
      </pc:sldChg>
      <pc:sldChg chg="addSp delSp modSp mod">
        <pc:chgData name="Schoonover, Brandon [DOL]" userId="c78c10b8-1f65-43b2-8f8f-a6209d125fb8" providerId="ADAL" clId="{512B1E58-C5DA-4CFF-A13B-AC55793AFBDD}" dt="2026-07-08T18:59:20.334" v="57" actId="14100"/>
        <pc:sldMkLst>
          <pc:docMk/>
          <pc:sldMk cId="4052701609" sldId="1853"/>
        </pc:sldMkLst>
        <pc:spChg chg="mod">
          <ac:chgData name="Schoonover, Brandon [DOL]" userId="c78c10b8-1f65-43b2-8f8f-a6209d125fb8" providerId="ADAL" clId="{512B1E58-C5DA-4CFF-A13B-AC55793AFBDD}" dt="2026-07-08T18:41:59.399" v="29" actId="20577"/>
          <ac:spMkLst>
            <pc:docMk/>
            <pc:sldMk cId="4052701609" sldId="1853"/>
            <ac:spMk id="9" creationId="{31738CD6-8890-D19E-1BD3-2C457D9A3C75}"/>
          </ac:spMkLst>
        </pc:spChg>
        <pc:picChg chg="add del mod">
          <ac:chgData name="Schoonover, Brandon [DOL]" userId="c78c10b8-1f65-43b2-8f8f-a6209d125fb8" providerId="ADAL" clId="{512B1E58-C5DA-4CFF-A13B-AC55793AFBDD}" dt="2026-07-08T18:58:34.972" v="51" actId="478"/>
          <ac:picMkLst>
            <pc:docMk/>
            <pc:sldMk cId="4052701609" sldId="1853"/>
            <ac:picMk id="3" creationId="{1CF09593-891E-FDCD-DC97-123299111679}"/>
          </ac:picMkLst>
        </pc:picChg>
        <pc:picChg chg="del">
          <ac:chgData name="Schoonover, Brandon [DOL]" userId="c78c10b8-1f65-43b2-8f8f-a6209d125fb8" providerId="ADAL" clId="{512B1E58-C5DA-4CFF-A13B-AC55793AFBDD}" dt="2026-07-08T18:35:56.532" v="2" actId="478"/>
          <ac:picMkLst>
            <pc:docMk/>
            <pc:sldMk cId="4052701609" sldId="1853"/>
            <ac:picMk id="4" creationId="{059AB0A3-2B54-2871-3314-409C252CD2E3}"/>
          </ac:picMkLst>
        </pc:picChg>
        <pc:picChg chg="add mod">
          <ac:chgData name="Schoonover, Brandon [DOL]" userId="c78c10b8-1f65-43b2-8f8f-a6209d125fb8" providerId="ADAL" clId="{512B1E58-C5DA-4CFF-A13B-AC55793AFBDD}" dt="2026-07-08T18:59:20.334" v="57" actId="14100"/>
          <ac:picMkLst>
            <pc:docMk/>
            <pc:sldMk cId="4052701609" sldId="1853"/>
            <ac:picMk id="6" creationId="{C964B519-960F-C026-633D-4B3305C227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8155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t" anchorCtr="0" compatLnSpc="1">
            <a:prstTxWarp prst="textNoShape">
              <a:avLst/>
            </a:prstTxWarp>
          </a:bodyPr>
          <a:lstStyle>
            <a:lvl1pPr defTabSz="9239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76" y="2"/>
            <a:ext cx="3038155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t" anchorCtr="0" compatLnSpc="1">
            <a:prstTxWarp prst="textNoShape">
              <a:avLst/>
            </a:prstTxWarp>
          </a:bodyPr>
          <a:lstStyle>
            <a:lvl1pPr algn="r" defTabSz="9239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70983"/>
            <a:ext cx="3038155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b" anchorCtr="0" compatLnSpc="1">
            <a:prstTxWarp prst="textNoShape">
              <a:avLst/>
            </a:prstTxWarp>
          </a:bodyPr>
          <a:lstStyle>
            <a:lvl1pPr defTabSz="9239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76" y="8770983"/>
            <a:ext cx="3038155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b" anchorCtr="0" compatLnSpc="1">
            <a:prstTxWarp prst="textNoShape">
              <a:avLst/>
            </a:prstTxWarp>
          </a:bodyPr>
          <a:lstStyle>
            <a:lvl1pPr algn="r" defTabSz="923950">
              <a:defRPr sz="1300"/>
            </a:lvl1pPr>
          </a:lstStyle>
          <a:p>
            <a:pPr>
              <a:defRPr/>
            </a:pPr>
            <a:fld id="{72F64700-CFAD-44CC-8FE4-D0A93E283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06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8155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t" anchorCtr="0" compatLnSpc="1">
            <a:prstTxWarp prst="textNoShape">
              <a:avLst/>
            </a:prstTxWarp>
          </a:bodyPr>
          <a:lstStyle>
            <a:lvl1pPr defTabSz="9239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76" y="2"/>
            <a:ext cx="3038155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t" anchorCtr="0" compatLnSpc="1">
            <a:prstTxWarp prst="textNoShape">
              <a:avLst/>
            </a:prstTxWarp>
          </a:bodyPr>
          <a:lstStyle>
            <a:lvl1pPr algn="r" defTabSz="9239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3738"/>
            <a:ext cx="4618037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6" y="4387843"/>
            <a:ext cx="5607691" cy="41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0983"/>
            <a:ext cx="3038155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b" anchorCtr="0" compatLnSpc="1">
            <a:prstTxWarp prst="textNoShape">
              <a:avLst/>
            </a:prstTxWarp>
          </a:bodyPr>
          <a:lstStyle>
            <a:lvl1pPr defTabSz="9239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76" y="8770983"/>
            <a:ext cx="3038155" cy="4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0" tIns="46380" rIns="92760" bIns="46380" numCol="1" anchor="b" anchorCtr="0" compatLnSpc="1">
            <a:prstTxWarp prst="textNoShape">
              <a:avLst/>
            </a:prstTxWarp>
          </a:bodyPr>
          <a:lstStyle>
            <a:lvl1pPr algn="r" defTabSz="923950">
              <a:defRPr sz="1300"/>
            </a:lvl1pPr>
          </a:lstStyle>
          <a:p>
            <a:pPr>
              <a:defRPr/>
            </a:pPr>
            <a:fld id="{511C5958-C5D4-4878-A7C3-780CB8CA2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1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42" indent="-283324" defTabSz="9381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295" indent="-226659" defTabSz="9381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6612" indent="-226659" defTabSz="9381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9931" indent="-226659" defTabSz="9381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3249" indent="-226659" defTabSz="938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6567" indent="-226659" defTabSz="938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9885" indent="-226659" defTabSz="938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3205" indent="-226659" defTabSz="938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40D3E6-DDFB-4CDB-A126-9AE71FD0E549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8037" cy="346233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E33D-3914-4BAD-8E38-A8BE7FA9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2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4E11-3EE3-4542-8E2C-83F732EA4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A470-12B7-4E6B-A366-909CA8D1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5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16784-0B7D-42B6-910E-57BA594F3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6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6458-0624-4C5C-895C-5775E1895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1FB2-342A-4B23-A53F-14625E433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CF2B-AAAF-4BE8-8DBD-B9219703E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0240-6A84-452B-88A0-92607B7B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3619-CEDF-4B89-8676-B36DF7F74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8929-15E8-4A17-A20B-EE5770D5D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42B2-8BD5-4F6B-990C-40A3E8356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1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24BE-08DD-4CC4-B15D-4CDA2AD1E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fld id="{A1A5E2EF-657A-463A-98A1-96C97C054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304800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15" descr="SETC logo smal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37500" b="52707"/>
          <a:stretch>
            <a:fillRect/>
          </a:stretch>
        </p:blipFill>
        <p:spPr bwMode="auto">
          <a:xfrm>
            <a:off x="457200" y="6096000"/>
            <a:ext cx="1182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3"/>
          <p:cNvSpPr>
            <a:spLocks/>
          </p:cNvSpPr>
          <p:nvPr/>
        </p:nvSpPr>
        <p:spPr bwMode="auto">
          <a:xfrm>
            <a:off x="457200" y="6477002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19"/>
          <p:cNvSpPr>
            <a:spLocks noChangeArrowheads="1"/>
          </p:cNvSpPr>
          <p:nvPr/>
        </p:nvSpPr>
        <p:spPr bwMode="auto">
          <a:xfrm>
            <a:off x="152400" y="5943600"/>
            <a:ext cx="27432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1"/>
          <p:cNvSpPr>
            <a:spLocks noChangeArrowheads="1"/>
          </p:cNvSpPr>
          <p:nvPr/>
        </p:nvSpPr>
        <p:spPr bwMode="auto">
          <a:xfrm>
            <a:off x="228600" y="6324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34" name="Group 11"/>
          <p:cNvGrpSpPr>
            <a:grpSpLocks/>
          </p:cNvGrpSpPr>
          <p:nvPr/>
        </p:nvGrpSpPr>
        <p:grpSpPr bwMode="auto">
          <a:xfrm>
            <a:off x="0" y="0"/>
            <a:ext cx="9156700" cy="381000"/>
            <a:chOff x="-1" y="196"/>
            <a:chExt cx="5768" cy="635"/>
          </a:xfrm>
        </p:grpSpPr>
        <p:sp>
          <p:nvSpPr>
            <p:cNvPr id="1035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Book Antiqua" pitchFamily="18" charset="0"/>
              </a:endParaRPr>
            </a:p>
          </p:txBody>
        </p:sp>
        <p:sp>
          <p:nvSpPr>
            <p:cNvPr id="1036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0"/>
            </a:xfrm>
            <a:custGeom>
              <a:avLst/>
              <a:gdLst>
                <a:gd name="T0" fmla="*/ 155088 w 1497"/>
                <a:gd name="T1" fmla="*/ 2 h 590"/>
                <a:gd name="T2" fmla="*/ 5177993 w 1497"/>
                <a:gd name="T3" fmla="*/ 2 h 590"/>
                <a:gd name="T4" fmla="*/ 0 w 1497"/>
                <a:gd name="T5" fmla="*/ 0 h 590"/>
                <a:gd name="T6" fmla="*/ 0 w 1497"/>
                <a:gd name="T7" fmla="*/ 2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j.gov/labor/labormarketinformation/demographics/population-labor-projections/" TargetMode="External"/><Relationship Id="rId3" Type="http://schemas.openxmlformats.org/officeDocument/2006/relationships/hyperlink" Target="https://www.nj.gov/labor/labormarketinformation/demographics/us-census-data/" TargetMode="External"/><Relationship Id="rId7" Type="http://schemas.openxmlformats.org/officeDocument/2006/relationships/hyperlink" Target="https://www.nj.gov/labor/labormarketinformation/employment-wages/industry-occupational-projec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j.gov/labor/labormarketinformation/employment-wages/quarterly-census/" TargetMode="External"/><Relationship Id="rId5" Type="http://schemas.openxmlformats.org/officeDocument/2006/relationships/hyperlink" Target="https://www.nj.gov/labor/labormarketinformation/employment-wages/unemployment-rates-labor-force-estimates/" TargetMode="External"/><Relationship Id="rId10" Type="http://schemas.openxmlformats.org/officeDocument/2006/relationships/hyperlink" Target="https://www.nj.gov/labor/labormarketinformation/industry-economy/building-permits/" TargetMode="External"/><Relationship Id="rId4" Type="http://schemas.openxmlformats.org/officeDocument/2006/relationships/hyperlink" Target="https://www.nj.gov/labor/labormarketinformation/demographics/population-household-estimates/" TargetMode="External"/><Relationship Id="rId9" Type="http://schemas.openxmlformats.org/officeDocument/2006/relationships/hyperlink" Target="https://www.nj.gov/labor/labormarketinformation/employment-wages/occupational-statistic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nj.gov/labor/labormarketinform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7300" y="762000"/>
            <a:ext cx="66294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25" b="1" dirty="0"/>
              <a:t>New Jersey Department of Labor </a:t>
            </a:r>
            <a:br>
              <a:rPr lang="en-US" sz="2625" b="1" dirty="0"/>
            </a:br>
            <a:r>
              <a:rPr lang="en-US" sz="2625" b="1" dirty="0"/>
              <a:t>and Workforce Development</a:t>
            </a:r>
            <a:br>
              <a:rPr lang="en-US" sz="2625" b="1" dirty="0"/>
            </a:br>
            <a:br>
              <a:rPr lang="en-US" sz="2250" b="1" dirty="0"/>
            </a:br>
            <a:r>
              <a:rPr lang="en-US" sz="2250" b="1" dirty="0"/>
              <a:t>Division of Economic &amp; Demographic</a:t>
            </a:r>
            <a:br>
              <a:rPr lang="en-US" sz="2250" b="1" dirty="0"/>
            </a:br>
            <a:r>
              <a:rPr lang="en-US" sz="2250" b="1" dirty="0"/>
              <a:t> Research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4450" y="2914650"/>
            <a:ext cx="6572250" cy="245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3225" b="1" dirty="0">
                <a:solidFill>
                  <a:schemeClr val="tx2"/>
                </a:solidFill>
                <a:latin typeface="Times New Roman" pitchFamily="18" charset="0"/>
              </a:rPr>
              <a:t>Labor Market Information Update for May 2026</a:t>
            </a:r>
          </a:p>
          <a:p>
            <a:endParaRPr lang="en-US" sz="3225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Prepared: July 2026</a:t>
            </a:r>
          </a:p>
          <a:p>
            <a:endParaRPr lang="en-US" sz="34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334000"/>
            <a:ext cx="2007617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5FE1-5CE0-9DA3-648D-B0BD0587B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968A76-98CD-1345-C154-0C99463689C2}"/>
              </a:ext>
            </a:extLst>
          </p:cNvPr>
          <p:cNvSpPr txBox="1"/>
          <p:nvPr/>
        </p:nvSpPr>
        <p:spPr>
          <a:xfrm>
            <a:off x="5791200" y="6096000"/>
            <a:ext cx="320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Local Area Unemployment Statistics (LAUS), 2025 Benchmark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Prepared by: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 New Jersey Department of Labor and Workforce Development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 Bureau of Labor Market Information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 May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BDBA8-AA6E-1986-CB63-6D1B4DCB19F5}"/>
              </a:ext>
            </a:extLst>
          </p:cNvPr>
          <p:cNvSpPr txBox="1"/>
          <p:nvPr/>
        </p:nvSpPr>
        <p:spPr>
          <a:xfrm>
            <a:off x="2290011" y="3244334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FB8D3-05C7-A679-E1C2-C75C12629E5A}"/>
              </a:ext>
            </a:extLst>
          </p:cNvPr>
          <p:cNvSpPr txBox="1"/>
          <p:nvPr/>
        </p:nvSpPr>
        <p:spPr>
          <a:xfrm>
            <a:off x="2290011" y="3244334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D403D-9A8A-5963-B522-0F591C69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431" y="463034"/>
            <a:ext cx="4038600" cy="56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918BD-4E24-6A94-F6C7-CF8E8E294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738CD6-8890-D19E-1BD3-2C457D9A3C75}"/>
              </a:ext>
            </a:extLst>
          </p:cNvPr>
          <p:cNvSpPr txBox="1"/>
          <p:nvPr/>
        </p:nvSpPr>
        <p:spPr>
          <a:xfrm>
            <a:off x="5791200" y="6096000"/>
            <a:ext cx="320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Local Area Unemployment Statistics (LAUS), 2025 Benchmark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Prepared by: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 New Jersey Department of Labor and Workforce Development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 Bureau of Labor Market Information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May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4B519-960F-C026-633D-4B3305C2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9" y="457200"/>
            <a:ext cx="48006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0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F1C08-ABD7-642C-418B-EA50896F5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B5CB36-9CA9-65FE-0F55-8E8446A8099C}"/>
              </a:ext>
            </a:extLst>
          </p:cNvPr>
          <p:cNvSpPr txBox="1"/>
          <p:nvPr/>
        </p:nvSpPr>
        <p:spPr>
          <a:xfrm>
            <a:off x="5791200" y="6096000"/>
            <a:ext cx="320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Local Area Unemployment Statistics (LAUS), 2025 Benchmark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Prepared by: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 New Jersey Department of Labor and Workforce Development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 Bureau of Labor Market Information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  May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4F0F4-45FE-D731-5330-85930810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57200"/>
            <a:ext cx="41402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0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3944" y="3651362"/>
            <a:ext cx="265579" cy="2022662"/>
          </a:xfrm>
          <a:custGeom>
            <a:avLst/>
            <a:gdLst/>
            <a:ahLst/>
            <a:cxnLst/>
            <a:rect l="l" t="t" r="r" b="b"/>
            <a:pathLst>
              <a:path w="300990" h="2292350">
                <a:moveTo>
                  <a:pt x="300466" y="2292085"/>
                </a:moveTo>
                <a:lnTo>
                  <a:pt x="0" y="2292085"/>
                </a:lnTo>
                <a:lnTo>
                  <a:pt x="0" y="0"/>
                </a:lnTo>
                <a:lnTo>
                  <a:pt x="300466" y="0"/>
                </a:lnTo>
                <a:lnTo>
                  <a:pt x="300466" y="2292085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1805" y="2833046"/>
            <a:ext cx="265579" cy="2841251"/>
          </a:xfrm>
          <a:custGeom>
            <a:avLst/>
            <a:gdLst/>
            <a:ahLst/>
            <a:cxnLst/>
            <a:rect l="l" t="t" r="r" b="b"/>
            <a:pathLst>
              <a:path w="300989" h="3220085">
                <a:moveTo>
                  <a:pt x="300466" y="3219495"/>
                </a:moveTo>
                <a:lnTo>
                  <a:pt x="0" y="3219495"/>
                </a:lnTo>
                <a:lnTo>
                  <a:pt x="0" y="0"/>
                </a:lnTo>
                <a:lnTo>
                  <a:pt x="300466" y="0"/>
                </a:lnTo>
                <a:lnTo>
                  <a:pt x="300466" y="3219495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2053" y="3276654"/>
            <a:ext cx="265579" cy="2397499"/>
          </a:xfrm>
          <a:custGeom>
            <a:avLst/>
            <a:gdLst/>
            <a:ahLst/>
            <a:cxnLst/>
            <a:rect l="l" t="t" r="r" b="b"/>
            <a:pathLst>
              <a:path w="300989" h="2717165">
                <a:moveTo>
                  <a:pt x="300466" y="2716753"/>
                </a:moveTo>
                <a:lnTo>
                  <a:pt x="0" y="2716753"/>
                </a:lnTo>
                <a:lnTo>
                  <a:pt x="0" y="0"/>
                </a:lnTo>
                <a:lnTo>
                  <a:pt x="300466" y="0"/>
                </a:lnTo>
                <a:lnTo>
                  <a:pt x="300466" y="2716753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9965" y="3623174"/>
            <a:ext cx="265579" cy="2050676"/>
          </a:xfrm>
          <a:custGeom>
            <a:avLst/>
            <a:gdLst/>
            <a:ahLst/>
            <a:cxnLst/>
            <a:rect l="l" t="t" r="r" b="b"/>
            <a:pathLst>
              <a:path w="300989" h="2324100">
                <a:moveTo>
                  <a:pt x="300466" y="2324031"/>
                </a:moveTo>
                <a:lnTo>
                  <a:pt x="0" y="2324031"/>
                </a:lnTo>
                <a:lnTo>
                  <a:pt x="0" y="0"/>
                </a:lnTo>
                <a:lnTo>
                  <a:pt x="300466" y="0"/>
                </a:lnTo>
                <a:lnTo>
                  <a:pt x="300466" y="2324031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7838" y="3760912"/>
            <a:ext cx="265579" cy="1913404"/>
          </a:xfrm>
          <a:custGeom>
            <a:avLst/>
            <a:gdLst/>
            <a:ahLst/>
            <a:cxnLst/>
            <a:rect l="l" t="t" r="r" b="b"/>
            <a:pathLst>
              <a:path w="300989" h="2168525">
                <a:moveTo>
                  <a:pt x="300466" y="2167929"/>
                </a:moveTo>
                <a:lnTo>
                  <a:pt x="0" y="2167929"/>
                </a:lnTo>
                <a:lnTo>
                  <a:pt x="0" y="0"/>
                </a:lnTo>
                <a:lnTo>
                  <a:pt x="300466" y="0"/>
                </a:lnTo>
                <a:lnTo>
                  <a:pt x="300466" y="2167929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8074" y="3581297"/>
            <a:ext cx="265579" cy="2092699"/>
          </a:xfrm>
          <a:custGeom>
            <a:avLst/>
            <a:gdLst/>
            <a:ahLst/>
            <a:cxnLst/>
            <a:rect l="l" t="t" r="r" b="b"/>
            <a:pathLst>
              <a:path w="300989" h="2371725">
                <a:moveTo>
                  <a:pt x="300466" y="2371491"/>
                </a:moveTo>
                <a:lnTo>
                  <a:pt x="0" y="2371491"/>
                </a:lnTo>
                <a:lnTo>
                  <a:pt x="0" y="0"/>
                </a:lnTo>
                <a:lnTo>
                  <a:pt x="300466" y="0"/>
                </a:lnTo>
                <a:lnTo>
                  <a:pt x="300466" y="2371491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6000" y="3329461"/>
            <a:ext cx="265579" cy="2344831"/>
          </a:xfrm>
          <a:custGeom>
            <a:avLst/>
            <a:gdLst/>
            <a:ahLst/>
            <a:cxnLst/>
            <a:rect l="l" t="t" r="r" b="b"/>
            <a:pathLst>
              <a:path w="300989" h="2657475">
                <a:moveTo>
                  <a:pt x="300466" y="2656906"/>
                </a:moveTo>
                <a:lnTo>
                  <a:pt x="0" y="2656906"/>
                </a:lnTo>
                <a:lnTo>
                  <a:pt x="0" y="0"/>
                </a:lnTo>
                <a:lnTo>
                  <a:pt x="300466" y="0"/>
                </a:lnTo>
                <a:lnTo>
                  <a:pt x="300466" y="2656906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6183" y="2056253"/>
            <a:ext cx="265579" cy="3617819"/>
          </a:xfrm>
          <a:custGeom>
            <a:avLst/>
            <a:gdLst/>
            <a:ahLst/>
            <a:cxnLst/>
            <a:rect l="l" t="t" r="r" b="b"/>
            <a:pathLst>
              <a:path w="300989" h="4100195">
                <a:moveTo>
                  <a:pt x="300466" y="4099861"/>
                </a:moveTo>
                <a:lnTo>
                  <a:pt x="0" y="4099861"/>
                </a:lnTo>
                <a:lnTo>
                  <a:pt x="0" y="0"/>
                </a:lnTo>
                <a:lnTo>
                  <a:pt x="300466" y="0"/>
                </a:lnTo>
                <a:lnTo>
                  <a:pt x="300466" y="4099861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4109" y="2672428"/>
            <a:ext cx="265579" cy="3001496"/>
          </a:xfrm>
          <a:custGeom>
            <a:avLst/>
            <a:gdLst/>
            <a:ahLst/>
            <a:cxnLst/>
            <a:rect l="l" t="t" r="r" b="b"/>
            <a:pathLst>
              <a:path w="300989" h="3401695">
                <a:moveTo>
                  <a:pt x="300466" y="3401528"/>
                </a:moveTo>
                <a:lnTo>
                  <a:pt x="0" y="3401528"/>
                </a:lnTo>
                <a:lnTo>
                  <a:pt x="0" y="0"/>
                </a:lnTo>
                <a:lnTo>
                  <a:pt x="300466" y="0"/>
                </a:lnTo>
                <a:lnTo>
                  <a:pt x="300466" y="340152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2021" y="3409803"/>
            <a:ext cx="265579" cy="2264149"/>
          </a:xfrm>
          <a:custGeom>
            <a:avLst/>
            <a:gdLst/>
            <a:ahLst/>
            <a:cxnLst/>
            <a:rect l="l" t="t" r="r" b="b"/>
            <a:pathLst>
              <a:path w="300990" h="2566035">
                <a:moveTo>
                  <a:pt x="300466" y="2565852"/>
                </a:moveTo>
                <a:lnTo>
                  <a:pt x="0" y="2565852"/>
                </a:lnTo>
                <a:lnTo>
                  <a:pt x="0" y="0"/>
                </a:lnTo>
                <a:lnTo>
                  <a:pt x="300466" y="0"/>
                </a:lnTo>
                <a:lnTo>
                  <a:pt x="300466" y="2565852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6876" y="3607342"/>
            <a:ext cx="265579" cy="2066925"/>
          </a:xfrm>
          <a:custGeom>
            <a:avLst/>
            <a:gdLst/>
            <a:ahLst/>
            <a:cxnLst/>
            <a:rect l="l" t="t" r="r" b="b"/>
            <a:pathLst>
              <a:path w="300990" h="2342515">
                <a:moveTo>
                  <a:pt x="300466" y="2341975"/>
                </a:moveTo>
                <a:lnTo>
                  <a:pt x="0" y="2341975"/>
                </a:lnTo>
                <a:lnTo>
                  <a:pt x="0" y="0"/>
                </a:lnTo>
                <a:lnTo>
                  <a:pt x="300466" y="0"/>
                </a:lnTo>
                <a:lnTo>
                  <a:pt x="300466" y="2341975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4789" y="3401017"/>
            <a:ext cx="265579" cy="2273113"/>
          </a:xfrm>
          <a:custGeom>
            <a:avLst/>
            <a:gdLst/>
            <a:ahLst/>
            <a:cxnLst/>
            <a:rect l="l" t="t" r="r" b="b"/>
            <a:pathLst>
              <a:path w="300990" h="2576195">
                <a:moveTo>
                  <a:pt x="300466" y="2575809"/>
                </a:moveTo>
                <a:lnTo>
                  <a:pt x="0" y="2575809"/>
                </a:lnTo>
                <a:lnTo>
                  <a:pt x="0" y="0"/>
                </a:lnTo>
                <a:lnTo>
                  <a:pt x="300466" y="0"/>
                </a:lnTo>
                <a:lnTo>
                  <a:pt x="300466" y="2575809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78132" y="3899824"/>
            <a:ext cx="7388037" cy="1781174"/>
            <a:chOff x="842815" y="4419801"/>
            <a:chExt cx="8373109" cy="2018664"/>
          </a:xfrm>
        </p:grpSpPr>
        <p:sp>
          <p:nvSpPr>
            <p:cNvPr id="15" name="object 15"/>
            <p:cNvSpPr/>
            <p:nvPr/>
          </p:nvSpPr>
          <p:spPr>
            <a:xfrm>
              <a:off x="8534583" y="4419801"/>
              <a:ext cx="300990" cy="2011045"/>
            </a:xfrm>
            <a:custGeom>
              <a:avLst/>
              <a:gdLst/>
              <a:ahLst/>
              <a:cxnLst/>
              <a:rect l="l" t="t" r="r" b="b"/>
              <a:pathLst>
                <a:path w="300990" h="2011045">
                  <a:moveTo>
                    <a:pt x="300466" y="2010493"/>
                  </a:moveTo>
                  <a:lnTo>
                    <a:pt x="0" y="2010493"/>
                  </a:lnTo>
                  <a:lnTo>
                    <a:pt x="0" y="0"/>
                  </a:lnTo>
                  <a:lnTo>
                    <a:pt x="300466" y="0"/>
                  </a:lnTo>
                  <a:lnTo>
                    <a:pt x="300466" y="2010493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2815" y="6430295"/>
              <a:ext cx="8373109" cy="0"/>
            </a:xfrm>
            <a:custGeom>
              <a:avLst/>
              <a:gdLst/>
              <a:ahLst/>
              <a:cxnLst/>
              <a:rect l="l" t="t" r="r" b="b"/>
              <a:pathLst>
                <a:path w="8373109">
                  <a:moveTo>
                    <a:pt x="0" y="0"/>
                  </a:moveTo>
                  <a:lnTo>
                    <a:pt x="8372822" y="0"/>
                  </a:lnTo>
                </a:path>
              </a:pathLst>
            </a:custGeom>
            <a:ln w="15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63095" y="3156308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38,503</a:t>
            </a:r>
            <a:endParaRPr sz="1103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13</a:t>
            </a:fld>
            <a:endParaRPr spc="-22" dirty="0"/>
          </a:p>
        </p:txBody>
      </p:sp>
      <p:sp>
        <p:nvSpPr>
          <p:cNvPr id="18" name="object 18"/>
          <p:cNvSpPr txBox="1"/>
          <p:nvPr/>
        </p:nvSpPr>
        <p:spPr>
          <a:xfrm>
            <a:off x="1811011" y="2337994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54,082</a:t>
            </a:r>
            <a:endParaRPr sz="1103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41205" y="2781598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45,637</a:t>
            </a:r>
            <a:endParaRPr sz="110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89120" y="3128117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39,040</a:t>
            </a:r>
            <a:endParaRPr sz="1103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37036" y="3265856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36,417</a:t>
            </a:r>
            <a:endParaRPr sz="1103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229" y="3086238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39,837</a:t>
            </a:r>
            <a:endParaRPr sz="1103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5145" y="2834406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44,631</a:t>
            </a:r>
            <a:endParaRPr sz="1103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45390" y="1561200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68,871</a:t>
            </a:r>
            <a:endParaRPr sz="1103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93254" y="2177374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57,140</a:t>
            </a:r>
            <a:endParaRPr sz="1103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1170" y="2914741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43,102</a:t>
            </a:r>
            <a:endParaRPr sz="110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36020" y="3112285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39,341</a:t>
            </a:r>
            <a:endParaRPr sz="1103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3936" y="2905957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43,269</a:t>
            </a:r>
            <a:endParaRPr sz="1103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14181" y="3404770"/>
            <a:ext cx="169726" cy="462803"/>
          </a:xfrm>
          <a:prstGeom prst="rect">
            <a:avLst/>
          </a:prstGeom>
        </p:spPr>
        <p:txBody>
          <a:bodyPr vert="vert270" wrap="square" lIns="0" tIns="1121" rIns="0" bIns="0" rtlCol="0">
            <a:spAutoFit/>
          </a:bodyPr>
          <a:lstStyle/>
          <a:p>
            <a:pPr marL="11206">
              <a:spcBef>
                <a:spcPts val="9"/>
              </a:spcBef>
            </a:pPr>
            <a:r>
              <a:rPr sz="1103" b="1" spc="-9" dirty="0">
                <a:latin typeface="Arial"/>
                <a:cs typeface="Arial"/>
              </a:rPr>
              <a:t>33,773</a:t>
            </a:r>
            <a:endParaRPr sz="1103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70233" y="5727030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18149" y="5737999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Jun-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48393" y="5759730"/>
            <a:ext cx="156197" cy="40061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Jul-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96258" y="5727120"/>
            <a:ext cx="156197" cy="465604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Aug-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44174" y="5734334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Sep-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4418" y="5745238"/>
            <a:ext cx="156197" cy="42974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Oct-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22282" y="5730695"/>
            <a:ext cx="156197" cy="458881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Nov-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52527" y="5734270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Dec-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00443" y="5741572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Jan-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48308" y="5737998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Feb-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43209" y="5737935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91074" y="5741599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Apr-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21318" y="5727030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6931" y="1119230"/>
            <a:ext cx="1706096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latin typeface="Arial"/>
                <a:cs typeface="Arial"/>
              </a:rPr>
              <a:t>Year-Over-Year: -</a:t>
            </a:r>
            <a:r>
              <a:rPr sz="1235" b="1" spc="-9" dirty="0">
                <a:latin typeface="Arial"/>
                <a:cs typeface="Arial"/>
              </a:rPr>
              <a:t>4,730</a:t>
            </a:r>
            <a:endParaRPr sz="1235">
              <a:latin typeface="Arial"/>
              <a:cs typeface="Arial"/>
            </a:endParaRPr>
          </a:p>
        </p:txBody>
      </p:sp>
      <p:sp>
        <p:nvSpPr>
          <p:cNvPr id="44" name="object 44" descr="$PPTXTitle"/>
          <p:cNvSpPr txBox="1">
            <a:spLocks noGrp="1"/>
          </p:cNvSpPr>
          <p:nvPr>
            <p:ph type="title"/>
          </p:nvPr>
        </p:nvSpPr>
        <p:spPr>
          <a:xfrm>
            <a:off x="343712" y="361431"/>
            <a:ext cx="7261412" cy="382839"/>
          </a:xfrm>
          <a:prstGeom prst="rect">
            <a:avLst/>
          </a:prstGeom>
        </p:spPr>
        <p:txBody>
          <a:bodyPr vert="horz" wrap="square" lIns="0" tIns="135296" rIns="0" bIns="0" rtlCol="0">
            <a:spAutoFit/>
          </a:bodyPr>
          <a:lstStyle/>
          <a:p>
            <a:pPr marL="1111122">
              <a:spcBef>
                <a:spcPts val="88"/>
              </a:spcBef>
            </a:pPr>
            <a:r>
              <a:rPr sz="1600" b="1" dirty="0"/>
              <a:t>Monthly</a:t>
            </a:r>
            <a:r>
              <a:rPr sz="1600" b="1" spc="-44" dirty="0"/>
              <a:t> </a:t>
            </a:r>
            <a:r>
              <a:rPr sz="1600" b="1" dirty="0"/>
              <a:t>Initial</a:t>
            </a:r>
            <a:r>
              <a:rPr sz="1600" b="1" spc="-40" dirty="0"/>
              <a:t> </a:t>
            </a:r>
            <a:r>
              <a:rPr sz="1600" b="1" dirty="0"/>
              <a:t>Unemployment</a:t>
            </a:r>
            <a:r>
              <a:rPr sz="1600" b="1" spc="-40" dirty="0"/>
              <a:t> </a:t>
            </a:r>
            <a:r>
              <a:rPr sz="1600" b="1" spc="-9" dirty="0"/>
              <a:t>Claims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7AF56-54D4-A334-64FE-8AAC81272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14">
            <a:extLst>
              <a:ext uri="{FF2B5EF4-FFF2-40B4-BE49-F238E27FC236}">
                <a16:creationId xmlns:a16="http://schemas.microsoft.com/office/drawing/2014/main" id="{2BF3B456-C3A4-D82E-0C0D-6994B2D2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33400"/>
            <a:ext cx="8429445" cy="8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11175" indent="520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65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Real Time Jobs in Demand</a:t>
            </a:r>
          </a:p>
          <a:p>
            <a:pPr algn="ctr" eaLnBrk="1" fontAlgn="auto" hangingPunct="1">
              <a:lnSpc>
                <a:spcPct val="65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 10 Occupational Listings </a:t>
            </a:r>
          </a:p>
          <a:p>
            <a:pPr algn="ctr" eaLnBrk="1" fontAlgn="auto" hangingPunct="1">
              <a:lnSpc>
                <a:spcPct val="65000"/>
              </a:lnSpc>
              <a:spcBef>
                <a:spcPct val="2500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466A4B-5227-DCAF-7B1F-2A7F79A06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25680"/>
              </p:ext>
            </p:extLst>
          </p:nvPr>
        </p:nvGraphicFramePr>
        <p:xfrm>
          <a:off x="1028700" y="1676400"/>
          <a:ext cx="7086600" cy="286512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383278537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7440692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82139517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5668269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401069"/>
                  </a:ext>
                </a:extLst>
              </a:tr>
              <a:tr h="26670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Occupation Demand and Employment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8907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 CODE*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OCCUPATION TITLE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Job Postings 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Employed 2024</a:t>
                      </a:r>
                      <a:b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(BLS/OES)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64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29-1141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Registered Nurses...................................................................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6381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15-1252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Developers..............................................................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8667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41-2031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Salespersons.................................................................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0881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53-3032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and Tractor-Trailer Truck Drivers....................................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7883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41-1011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First-Line Supervisors of Retail Sales Workers............................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5129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43-4051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Service Representatives...........................................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08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and Operations Managers...........................................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259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31-1120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Health Aides.................................................................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716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11-9111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and Health Services Managers.....................................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860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41-4012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Representatives, Wholesale and Manufacturing................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1322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*ONET-6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30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2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4B189-5FBB-D7FC-FE99-15312B79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14">
            <a:extLst>
              <a:ext uri="{FF2B5EF4-FFF2-40B4-BE49-F238E27FC236}">
                <a16:creationId xmlns:a16="http://schemas.microsoft.com/office/drawing/2014/main" id="{01C4A242-E6A8-8542-8232-BF13BF7DE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33400"/>
            <a:ext cx="8429445" cy="8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11175" indent="520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65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Real Time Jobs in Demand</a:t>
            </a:r>
          </a:p>
          <a:p>
            <a:pPr algn="ctr" eaLnBrk="1" fontAlgn="auto" hangingPunct="1">
              <a:lnSpc>
                <a:spcPct val="65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 10 Locations </a:t>
            </a:r>
          </a:p>
          <a:p>
            <a:pPr algn="ctr" eaLnBrk="1" fontAlgn="auto" hangingPunct="1">
              <a:lnSpc>
                <a:spcPct val="65000"/>
              </a:lnSpc>
              <a:spcBef>
                <a:spcPct val="2500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E17FD-CC31-48EF-EFB6-6E196351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969770"/>
            <a:ext cx="7101840" cy="29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6913B-D27D-1CFE-591A-BB67B6683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14">
            <a:extLst>
              <a:ext uri="{FF2B5EF4-FFF2-40B4-BE49-F238E27FC236}">
                <a16:creationId xmlns:a16="http://schemas.microsoft.com/office/drawing/2014/main" id="{E9BFD331-9879-9A3E-E8C5-8ACA331E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4560"/>
            <a:ext cx="7601712" cy="5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11175" indent="520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588" algn="ctr" eaLnBrk="1" fontAlgn="auto" hangingPunct="1">
              <a:lnSpc>
                <a:spcPct val="65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Real Time Jobs in Demand</a:t>
            </a:r>
          </a:p>
          <a:p>
            <a:pPr indent="-1588" algn="ctr" eaLnBrk="1" fontAlgn="auto" hangingPunct="1">
              <a:lnSpc>
                <a:spcPct val="65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 10 Industries</a:t>
            </a:r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id="{EF2454B8-9453-4AA6-AD95-A122BFD74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6448425"/>
            <a:ext cx="3627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Burning Glass Technologies, Labor Insight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84F8D-5DBC-1DB1-AD29-49B87496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2061210"/>
            <a:ext cx="710184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75" y="685800"/>
            <a:ext cx="6172200" cy="121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NJ Department of Labor  &amp; Workforce Development Offers Empowering </a:t>
            </a:r>
            <a:br>
              <a:rPr lang="en-US" sz="2400" b="1" dirty="0"/>
            </a:br>
            <a:r>
              <a:rPr lang="en-US" sz="2400" b="1" dirty="0"/>
              <a:t>Labor Market Information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6819900" cy="428625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and Demographic Trends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3"/>
              </a:rPr>
              <a:t>Census Data</a:t>
            </a:r>
            <a:endParaRPr lang="en-US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4"/>
              </a:rPr>
              <a:t>Population and Household Estimates</a:t>
            </a:r>
            <a:endParaRPr lang="en-US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Economic Data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5"/>
              </a:rPr>
              <a:t>Labor Force Estimates</a:t>
            </a:r>
            <a:endParaRPr lang="en-US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5"/>
              </a:rPr>
              <a:t>Unemployment Rates</a:t>
            </a:r>
            <a:endParaRPr lang="en-US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6"/>
              </a:rPr>
              <a:t>Employment Data</a:t>
            </a:r>
            <a:endParaRPr lang="en-US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7"/>
              </a:rPr>
              <a:t>Industry and Occupational Employment Projections</a:t>
            </a:r>
            <a:endParaRPr lang="en-US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8"/>
              </a:rPr>
              <a:t>Population and Labor Force Projections</a:t>
            </a:r>
            <a:endParaRPr lang="en-US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9"/>
              </a:rPr>
              <a:t>Occupational Wage Rates</a:t>
            </a:r>
            <a:endParaRPr lang="en-US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10"/>
              </a:rPr>
              <a:t>Building Permits </a:t>
            </a:r>
            <a:endParaRPr lang="en-US" dirty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1600200" y="838200"/>
            <a:ext cx="61722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/>
              <a:t>NJLWD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3657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200" b="1" i="1" dirty="0"/>
              <a:t>Labor Market Information</a:t>
            </a:r>
          </a:p>
          <a:p>
            <a:pPr marL="0" indent="0" algn="ctr">
              <a:buNone/>
              <a:defRPr/>
            </a:pPr>
            <a:r>
              <a:rPr lang="en-US" sz="2100" b="1" u="sng" dirty="0">
                <a:hlinkClick r:id="rId2"/>
              </a:rPr>
              <a:t>https://www.nj.gov/labor/labormarketinformation/</a:t>
            </a:r>
            <a:endParaRPr lang="en-US" sz="2100" b="1" u="sng" dirty="0"/>
          </a:p>
          <a:p>
            <a:pPr marL="0" indent="0" algn="ctr">
              <a:buNone/>
              <a:defRPr/>
            </a:pPr>
            <a:endParaRPr lang="en-US" b="1" dirty="0"/>
          </a:p>
        </p:txBody>
      </p:sp>
      <p:pic>
        <p:nvPicPr>
          <p:cNvPr id="20484" name="Picture 4" descr="KS137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95600"/>
            <a:ext cx="19431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832" y="1835114"/>
            <a:ext cx="270622" cy="3910853"/>
          </a:xfrm>
          <a:custGeom>
            <a:avLst/>
            <a:gdLst/>
            <a:ahLst/>
            <a:cxnLst/>
            <a:rect l="l" t="t" r="r" b="b"/>
            <a:pathLst>
              <a:path w="306705" h="4432300">
                <a:moveTo>
                  <a:pt x="306260" y="4431698"/>
                </a:moveTo>
                <a:lnTo>
                  <a:pt x="0" y="4431698"/>
                </a:lnTo>
                <a:lnTo>
                  <a:pt x="0" y="0"/>
                </a:lnTo>
                <a:lnTo>
                  <a:pt x="306260" y="0"/>
                </a:lnTo>
                <a:lnTo>
                  <a:pt x="306260" y="443169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7309" y="2381318"/>
            <a:ext cx="270622" cy="3364566"/>
          </a:xfrm>
          <a:custGeom>
            <a:avLst/>
            <a:gdLst/>
            <a:ahLst/>
            <a:cxnLst/>
            <a:rect l="l" t="t" r="r" b="b"/>
            <a:pathLst>
              <a:path w="306705" h="3813175">
                <a:moveTo>
                  <a:pt x="306260" y="3812668"/>
                </a:moveTo>
                <a:lnTo>
                  <a:pt x="0" y="3812668"/>
                </a:lnTo>
                <a:lnTo>
                  <a:pt x="0" y="0"/>
                </a:lnTo>
                <a:lnTo>
                  <a:pt x="306260" y="0"/>
                </a:lnTo>
                <a:lnTo>
                  <a:pt x="306260" y="381266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821" y="2466351"/>
            <a:ext cx="270622" cy="3279401"/>
          </a:xfrm>
          <a:custGeom>
            <a:avLst/>
            <a:gdLst/>
            <a:ahLst/>
            <a:cxnLst/>
            <a:rect l="l" t="t" r="r" b="b"/>
            <a:pathLst>
              <a:path w="306705" h="3716654">
                <a:moveTo>
                  <a:pt x="306260" y="3716296"/>
                </a:moveTo>
                <a:lnTo>
                  <a:pt x="0" y="3716296"/>
                </a:lnTo>
                <a:lnTo>
                  <a:pt x="0" y="0"/>
                </a:lnTo>
                <a:lnTo>
                  <a:pt x="306260" y="0"/>
                </a:lnTo>
                <a:lnTo>
                  <a:pt x="306260" y="3716296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6364" y="2811094"/>
            <a:ext cx="270622" cy="2934820"/>
          </a:xfrm>
          <a:custGeom>
            <a:avLst/>
            <a:gdLst/>
            <a:ahLst/>
            <a:cxnLst/>
            <a:rect l="l" t="t" r="r" b="b"/>
            <a:pathLst>
              <a:path w="306704" h="3326129">
                <a:moveTo>
                  <a:pt x="306260" y="3325588"/>
                </a:moveTo>
                <a:lnTo>
                  <a:pt x="0" y="3325588"/>
                </a:lnTo>
                <a:lnTo>
                  <a:pt x="0" y="0"/>
                </a:lnTo>
                <a:lnTo>
                  <a:pt x="306260" y="0"/>
                </a:lnTo>
                <a:lnTo>
                  <a:pt x="306260" y="332558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4905" y="2618550"/>
            <a:ext cx="270622" cy="3127001"/>
          </a:xfrm>
          <a:custGeom>
            <a:avLst/>
            <a:gdLst/>
            <a:ahLst/>
            <a:cxnLst/>
            <a:rect l="l" t="t" r="r" b="b"/>
            <a:pathLst>
              <a:path w="306704" h="3543934">
                <a:moveTo>
                  <a:pt x="306260" y="3543805"/>
                </a:moveTo>
                <a:lnTo>
                  <a:pt x="0" y="3543805"/>
                </a:lnTo>
                <a:lnTo>
                  <a:pt x="0" y="0"/>
                </a:lnTo>
                <a:lnTo>
                  <a:pt x="306260" y="0"/>
                </a:lnTo>
                <a:lnTo>
                  <a:pt x="306260" y="3543805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5418" y="2636474"/>
            <a:ext cx="270622" cy="3109072"/>
          </a:xfrm>
          <a:custGeom>
            <a:avLst/>
            <a:gdLst/>
            <a:ahLst/>
            <a:cxnLst/>
            <a:rect l="l" t="t" r="r" b="b"/>
            <a:pathLst>
              <a:path w="306704" h="3523615">
                <a:moveTo>
                  <a:pt x="306260" y="3523491"/>
                </a:moveTo>
                <a:lnTo>
                  <a:pt x="0" y="3523491"/>
                </a:lnTo>
                <a:lnTo>
                  <a:pt x="0" y="0"/>
                </a:lnTo>
                <a:lnTo>
                  <a:pt x="306260" y="0"/>
                </a:lnTo>
                <a:lnTo>
                  <a:pt x="306260" y="3523491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3895" y="2560382"/>
            <a:ext cx="270622" cy="3185272"/>
          </a:xfrm>
          <a:custGeom>
            <a:avLst/>
            <a:gdLst/>
            <a:ahLst/>
            <a:cxnLst/>
            <a:rect l="l" t="t" r="r" b="b"/>
            <a:pathLst>
              <a:path w="306704" h="3609975">
                <a:moveTo>
                  <a:pt x="306260" y="3609728"/>
                </a:moveTo>
                <a:lnTo>
                  <a:pt x="0" y="3609728"/>
                </a:lnTo>
                <a:lnTo>
                  <a:pt x="0" y="0"/>
                </a:lnTo>
                <a:lnTo>
                  <a:pt x="306260" y="0"/>
                </a:lnTo>
                <a:lnTo>
                  <a:pt x="306260" y="360972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4407" y="2318652"/>
            <a:ext cx="270622" cy="3427319"/>
          </a:xfrm>
          <a:custGeom>
            <a:avLst/>
            <a:gdLst/>
            <a:ahLst/>
            <a:cxnLst/>
            <a:rect l="l" t="t" r="r" b="b"/>
            <a:pathLst>
              <a:path w="306704" h="3884295">
                <a:moveTo>
                  <a:pt x="306260" y="3883689"/>
                </a:moveTo>
                <a:lnTo>
                  <a:pt x="0" y="3883689"/>
                </a:lnTo>
                <a:lnTo>
                  <a:pt x="0" y="0"/>
                </a:lnTo>
                <a:lnTo>
                  <a:pt x="306260" y="0"/>
                </a:lnTo>
                <a:lnTo>
                  <a:pt x="306260" y="3883689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950" y="2161918"/>
            <a:ext cx="270622" cy="3583641"/>
          </a:xfrm>
          <a:custGeom>
            <a:avLst/>
            <a:gdLst/>
            <a:ahLst/>
            <a:cxnLst/>
            <a:rect l="l" t="t" r="r" b="b"/>
            <a:pathLst>
              <a:path w="306704" h="4061459">
                <a:moveTo>
                  <a:pt x="306260" y="4061320"/>
                </a:moveTo>
                <a:lnTo>
                  <a:pt x="0" y="4061320"/>
                </a:lnTo>
                <a:lnTo>
                  <a:pt x="0" y="0"/>
                </a:lnTo>
                <a:lnTo>
                  <a:pt x="306260" y="0"/>
                </a:lnTo>
                <a:lnTo>
                  <a:pt x="306260" y="4061320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1492" y="2529069"/>
            <a:ext cx="270622" cy="3216649"/>
          </a:xfrm>
          <a:custGeom>
            <a:avLst/>
            <a:gdLst/>
            <a:ahLst/>
            <a:cxnLst/>
            <a:rect l="l" t="t" r="r" b="b"/>
            <a:pathLst>
              <a:path w="306704" h="3645534">
                <a:moveTo>
                  <a:pt x="306260" y="3645216"/>
                </a:moveTo>
                <a:lnTo>
                  <a:pt x="0" y="3645216"/>
                </a:lnTo>
                <a:lnTo>
                  <a:pt x="0" y="0"/>
                </a:lnTo>
                <a:lnTo>
                  <a:pt x="306260" y="0"/>
                </a:lnTo>
                <a:lnTo>
                  <a:pt x="306260" y="3645216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5943" y="2390260"/>
            <a:ext cx="270622" cy="3355601"/>
          </a:xfrm>
          <a:custGeom>
            <a:avLst/>
            <a:gdLst/>
            <a:ahLst/>
            <a:cxnLst/>
            <a:rect l="l" t="t" r="r" b="b"/>
            <a:pathLst>
              <a:path w="306704" h="3803015">
                <a:moveTo>
                  <a:pt x="306260" y="3802533"/>
                </a:moveTo>
                <a:lnTo>
                  <a:pt x="0" y="3802533"/>
                </a:lnTo>
                <a:lnTo>
                  <a:pt x="0" y="0"/>
                </a:lnTo>
                <a:lnTo>
                  <a:pt x="306260" y="0"/>
                </a:lnTo>
                <a:lnTo>
                  <a:pt x="306260" y="3802533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4486" y="2072398"/>
            <a:ext cx="270622" cy="3673288"/>
          </a:xfrm>
          <a:custGeom>
            <a:avLst/>
            <a:gdLst/>
            <a:ahLst/>
            <a:cxnLst/>
            <a:rect l="l" t="t" r="r" b="b"/>
            <a:pathLst>
              <a:path w="306704" h="4163059">
                <a:moveTo>
                  <a:pt x="306260" y="4162776"/>
                </a:moveTo>
                <a:lnTo>
                  <a:pt x="0" y="4162776"/>
                </a:lnTo>
                <a:lnTo>
                  <a:pt x="0" y="0"/>
                </a:lnTo>
                <a:lnTo>
                  <a:pt x="306260" y="0"/>
                </a:lnTo>
                <a:lnTo>
                  <a:pt x="306260" y="4162776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06481" y="1973923"/>
            <a:ext cx="7531474" cy="3778624"/>
            <a:chOff x="761612" y="2237113"/>
            <a:chExt cx="8535670" cy="4282440"/>
          </a:xfrm>
        </p:grpSpPr>
        <p:sp>
          <p:nvSpPr>
            <p:cNvPr id="15" name="object 15"/>
            <p:cNvSpPr/>
            <p:nvPr/>
          </p:nvSpPr>
          <p:spPr>
            <a:xfrm>
              <a:off x="8602583" y="2237113"/>
              <a:ext cx="306705" cy="4274820"/>
            </a:xfrm>
            <a:custGeom>
              <a:avLst/>
              <a:gdLst/>
              <a:ahLst/>
              <a:cxnLst/>
              <a:rect l="l" t="t" r="r" b="b"/>
              <a:pathLst>
                <a:path w="306704" h="4274820">
                  <a:moveTo>
                    <a:pt x="306260" y="4274381"/>
                  </a:moveTo>
                  <a:lnTo>
                    <a:pt x="0" y="4274381"/>
                  </a:lnTo>
                  <a:lnTo>
                    <a:pt x="0" y="0"/>
                  </a:lnTo>
                  <a:lnTo>
                    <a:pt x="306260" y="0"/>
                  </a:lnTo>
                  <a:lnTo>
                    <a:pt x="306260" y="4274381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612" y="6511495"/>
              <a:ext cx="8535670" cy="0"/>
            </a:xfrm>
            <a:custGeom>
              <a:avLst/>
              <a:gdLst/>
              <a:ahLst/>
              <a:cxnLst/>
              <a:rect l="l" t="t" r="r" b="b"/>
              <a:pathLst>
                <a:path w="8535670">
                  <a:moveTo>
                    <a:pt x="0" y="0"/>
                  </a:moveTo>
                  <a:lnTo>
                    <a:pt x="8535229" y="0"/>
                  </a:lnTo>
                </a:path>
              </a:pathLst>
            </a:custGeom>
            <a:ln w="15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07719" y="1184103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4,391,300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2</a:t>
            </a:fld>
            <a:endParaRPr spc="-22" dirty="0"/>
          </a:p>
        </p:txBody>
      </p:sp>
      <p:sp>
        <p:nvSpPr>
          <p:cNvPr id="18" name="object 18"/>
          <p:cNvSpPr txBox="1"/>
          <p:nvPr/>
        </p:nvSpPr>
        <p:spPr>
          <a:xfrm>
            <a:off x="1766207" y="1730310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4,379,100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6717" y="1815395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4,377,200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5256" y="2160075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4,369,500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23795" y="1967587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4,373,800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4305" y="1985513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4,373,400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22793" y="1909366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4,375,100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3303" y="1667646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4,380,500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1842" y="1510959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4,384,000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80382" y="1878059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4,375,800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84834" y="1739247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4,378,900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43373" y="1421380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4,386,000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83883" y="1322915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4,388,200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7719" y="5798683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66207" y="5809651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Jun-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06717" y="5831382"/>
            <a:ext cx="156197" cy="40061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Jul-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5256" y="5798774"/>
            <a:ext cx="156197" cy="465604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Aug-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23795" y="5805987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Sep-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64305" y="5816890"/>
            <a:ext cx="156197" cy="42974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Oct-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22793" y="5802348"/>
            <a:ext cx="156197" cy="458881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Nov-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63303" y="5805923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Dec-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1842" y="5813226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Jan-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80382" y="5809651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Feb-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84834" y="5809587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43373" y="5813252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Apr-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83883" y="5798683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65178" y="547538"/>
            <a:ext cx="3613897" cy="264171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632" b="1" dirty="0">
                <a:latin typeface="Arial"/>
                <a:cs typeface="Arial"/>
              </a:rPr>
              <a:t>Monthly</a:t>
            </a:r>
            <a:r>
              <a:rPr sz="1632" b="1" spc="31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Total</a:t>
            </a:r>
            <a:r>
              <a:rPr sz="1632" b="1" spc="35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Nonfarm</a:t>
            </a:r>
            <a:r>
              <a:rPr sz="1632" b="1" spc="31" dirty="0">
                <a:latin typeface="Arial"/>
                <a:cs typeface="Arial"/>
              </a:rPr>
              <a:t> </a:t>
            </a:r>
            <a:r>
              <a:rPr sz="1632" b="1" spc="-9" dirty="0">
                <a:latin typeface="Arial"/>
                <a:cs typeface="Arial"/>
              </a:rPr>
              <a:t>Employment</a:t>
            </a:r>
            <a:endParaRPr sz="163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832" y="1896355"/>
            <a:ext cx="270622" cy="1547532"/>
          </a:xfrm>
          <a:custGeom>
            <a:avLst/>
            <a:gdLst/>
            <a:ahLst/>
            <a:cxnLst/>
            <a:rect l="l" t="t" r="r" b="b"/>
            <a:pathLst>
              <a:path w="306705" h="1753870">
                <a:moveTo>
                  <a:pt x="306260" y="1753840"/>
                </a:moveTo>
                <a:lnTo>
                  <a:pt x="0" y="1753840"/>
                </a:lnTo>
                <a:lnTo>
                  <a:pt x="0" y="0"/>
                </a:lnTo>
                <a:lnTo>
                  <a:pt x="306260" y="0"/>
                </a:lnTo>
                <a:lnTo>
                  <a:pt x="306260" y="1753840"/>
                </a:lnTo>
                <a:close/>
              </a:path>
            </a:pathLst>
          </a:custGeom>
          <a:solidFill>
            <a:srgbClr val="A66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7309" y="3443861"/>
            <a:ext cx="270622" cy="1714500"/>
          </a:xfrm>
          <a:custGeom>
            <a:avLst/>
            <a:gdLst/>
            <a:ahLst/>
            <a:cxnLst/>
            <a:rect l="l" t="t" r="r" b="b"/>
            <a:pathLst>
              <a:path w="306705" h="1943100">
                <a:moveTo>
                  <a:pt x="306260" y="1943000"/>
                </a:moveTo>
                <a:lnTo>
                  <a:pt x="0" y="1943000"/>
                </a:lnTo>
                <a:lnTo>
                  <a:pt x="0" y="0"/>
                </a:lnTo>
                <a:lnTo>
                  <a:pt x="306260" y="0"/>
                </a:lnTo>
                <a:lnTo>
                  <a:pt x="306260" y="1943000"/>
                </a:lnTo>
                <a:close/>
              </a:path>
            </a:pathLst>
          </a:custGeom>
          <a:solidFill>
            <a:srgbClr val="6C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821" y="3443860"/>
            <a:ext cx="270622" cy="136712"/>
          </a:xfrm>
          <a:custGeom>
            <a:avLst/>
            <a:gdLst/>
            <a:ahLst/>
            <a:cxnLst/>
            <a:rect l="l" t="t" r="r" b="b"/>
            <a:pathLst>
              <a:path w="306705" h="154939">
                <a:moveTo>
                  <a:pt x="306260" y="154768"/>
                </a:moveTo>
                <a:lnTo>
                  <a:pt x="0" y="154768"/>
                </a:lnTo>
                <a:lnTo>
                  <a:pt x="0" y="0"/>
                </a:lnTo>
                <a:lnTo>
                  <a:pt x="306260" y="0"/>
                </a:lnTo>
                <a:lnTo>
                  <a:pt x="306260" y="154768"/>
                </a:lnTo>
                <a:close/>
              </a:path>
            </a:pathLst>
          </a:custGeom>
          <a:solidFill>
            <a:srgbClr val="6C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6364" y="3443861"/>
            <a:ext cx="270622" cy="333935"/>
          </a:xfrm>
          <a:custGeom>
            <a:avLst/>
            <a:gdLst/>
            <a:ahLst/>
            <a:cxnLst/>
            <a:rect l="l" t="t" r="r" b="b"/>
            <a:pathLst>
              <a:path w="306704" h="378460">
                <a:moveTo>
                  <a:pt x="306260" y="378304"/>
                </a:moveTo>
                <a:lnTo>
                  <a:pt x="0" y="378304"/>
                </a:lnTo>
                <a:lnTo>
                  <a:pt x="0" y="0"/>
                </a:lnTo>
                <a:lnTo>
                  <a:pt x="306260" y="0"/>
                </a:lnTo>
                <a:lnTo>
                  <a:pt x="306260" y="378304"/>
                </a:lnTo>
                <a:close/>
              </a:path>
            </a:pathLst>
          </a:custGeom>
          <a:solidFill>
            <a:srgbClr val="6C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4905" y="3443861"/>
            <a:ext cx="270622" cy="30816"/>
          </a:xfrm>
          <a:custGeom>
            <a:avLst/>
            <a:gdLst/>
            <a:ahLst/>
            <a:cxnLst/>
            <a:rect l="l" t="t" r="r" b="b"/>
            <a:pathLst>
              <a:path w="306704" h="34925">
                <a:moveTo>
                  <a:pt x="306260" y="34376"/>
                </a:moveTo>
                <a:lnTo>
                  <a:pt x="0" y="34376"/>
                </a:lnTo>
                <a:lnTo>
                  <a:pt x="0" y="0"/>
                </a:lnTo>
                <a:lnTo>
                  <a:pt x="306260" y="0"/>
                </a:lnTo>
                <a:lnTo>
                  <a:pt x="306260" y="34376"/>
                </a:lnTo>
                <a:close/>
              </a:path>
            </a:pathLst>
          </a:custGeom>
          <a:solidFill>
            <a:srgbClr val="6C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5418" y="3094897"/>
            <a:ext cx="270622" cy="349063"/>
          </a:xfrm>
          <a:custGeom>
            <a:avLst/>
            <a:gdLst/>
            <a:ahLst/>
            <a:cxnLst/>
            <a:rect l="l" t="t" r="r" b="b"/>
            <a:pathLst>
              <a:path w="306704" h="395604">
                <a:moveTo>
                  <a:pt x="306260" y="395493"/>
                </a:moveTo>
                <a:lnTo>
                  <a:pt x="0" y="395493"/>
                </a:lnTo>
                <a:lnTo>
                  <a:pt x="0" y="0"/>
                </a:lnTo>
                <a:lnTo>
                  <a:pt x="306260" y="0"/>
                </a:lnTo>
                <a:lnTo>
                  <a:pt x="306260" y="395493"/>
                </a:lnTo>
                <a:close/>
              </a:path>
            </a:pathLst>
          </a:custGeom>
          <a:solidFill>
            <a:srgbClr val="A66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3895" y="3307300"/>
            <a:ext cx="270622" cy="136712"/>
          </a:xfrm>
          <a:custGeom>
            <a:avLst/>
            <a:gdLst/>
            <a:ahLst/>
            <a:cxnLst/>
            <a:rect l="l" t="t" r="r" b="b"/>
            <a:pathLst>
              <a:path w="306704" h="154939">
                <a:moveTo>
                  <a:pt x="306260" y="154768"/>
                </a:moveTo>
                <a:lnTo>
                  <a:pt x="0" y="154768"/>
                </a:lnTo>
                <a:lnTo>
                  <a:pt x="0" y="0"/>
                </a:lnTo>
                <a:lnTo>
                  <a:pt x="306260" y="0"/>
                </a:lnTo>
                <a:lnTo>
                  <a:pt x="306260" y="154768"/>
                </a:lnTo>
                <a:close/>
              </a:path>
            </a:pathLst>
          </a:custGeom>
          <a:solidFill>
            <a:srgbClr val="A66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4407" y="2624577"/>
            <a:ext cx="270622" cy="819710"/>
          </a:xfrm>
          <a:custGeom>
            <a:avLst/>
            <a:gdLst/>
            <a:ahLst/>
            <a:cxnLst/>
            <a:rect l="l" t="t" r="r" b="b"/>
            <a:pathLst>
              <a:path w="306704" h="929004">
                <a:moveTo>
                  <a:pt x="306260" y="928522"/>
                </a:moveTo>
                <a:lnTo>
                  <a:pt x="0" y="928522"/>
                </a:lnTo>
                <a:lnTo>
                  <a:pt x="0" y="0"/>
                </a:lnTo>
                <a:lnTo>
                  <a:pt x="306260" y="0"/>
                </a:lnTo>
                <a:lnTo>
                  <a:pt x="306260" y="928522"/>
                </a:lnTo>
                <a:close/>
              </a:path>
            </a:pathLst>
          </a:custGeom>
          <a:solidFill>
            <a:srgbClr val="A66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950" y="2928043"/>
            <a:ext cx="270622" cy="516031"/>
          </a:xfrm>
          <a:custGeom>
            <a:avLst/>
            <a:gdLst/>
            <a:ahLst/>
            <a:cxnLst/>
            <a:rect l="l" t="t" r="r" b="b"/>
            <a:pathLst>
              <a:path w="306704" h="584835">
                <a:moveTo>
                  <a:pt x="306260" y="584593"/>
                </a:moveTo>
                <a:lnTo>
                  <a:pt x="0" y="584593"/>
                </a:lnTo>
                <a:lnTo>
                  <a:pt x="0" y="0"/>
                </a:lnTo>
                <a:lnTo>
                  <a:pt x="306260" y="0"/>
                </a:lnTo>
                <a:lnTo>
                  <a:pt x="306260" y="584593"/>
                </a:lnTo>
                <a:close/>
              </a:path>
            </a:pathLst>
          </a:custGeom>
          <a:solidFill>
            <a:srgbClr val="A66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1493" y="3443913"/>
            <a:ext cx="270622" cy="1168213"/>
          </a:xfrm>
          <a:custGeom>
            <a:avLst/>
            <a:gdLst/>
            <a:ahLst/>
            <a:cxnLst/>
            <a:rect l="l" t="t" r="r" b="b"/>
            <a:pathLst>
              <a:path w="306704" h="1323975">
                <a:moveTo>
                  <a:pt x="306260" y="1323970"/>
                </a:moveTo>
                <a:lnTo>
                  <a:pt x="0" y="1323970"/>
                </a:lnTo>
                <a:lnTo>
                  <a:pt x="0" y="0"/>
                </a:lnTo>
                <a:lnTo>
                  <a:pt x="306260" y="0"/>
                </a:lnTo>
                <a:lnTo>
                  <a:pt x="306260" y="1323970"/>
                </a:lnTo>
                <a:close/>
              </a:path>
            </a:pathLst>
          </a:custGeom>
          <a:solidFill>
            <a:srgbClr val="6C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5943" y="2973541"/>
            <a:ext cx="270622" cy="470647"/>
          </a:xfrm>
          <a:custGeom>
            <a:avLst/>
            <a:gdLst/>
            <a:ahLst/>
            <a:cxnLst/>
            <a:rect l="l" t="t" r="r" b="b"/>
            <a:pathLst>
              <a:path w="306704" h="533400">
                <a:moveTo>
                  <a:pt x="306260" y="533028"/>
                </a:moveTo>
                <a:lnTo>
                  <a:pt x="0" y="533028"/>
                </a:lnTo>
                <a:lnTo>
                  <a:pt x="0" y="0"/>
                </a:lnTo>
                <a:lnTo>
                  <a:pt x="306260" y="0"/>
                </a:lnTo>
                <a:lnTo>
                  <a:pt x="306260" y="533028"/>
                </a:lnTo>
                <a:close/>
              </a:path>
            </a:pathLst>
          </a:custGeom>
          <a:solidFill>
            <a:srgbClr val="A66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4486" y="2533567"/>
            <a:ext cx="270622" cy="910478"/>
          </a:xfrm>
          <a:custGeom>
            <a:avLst/>
            <a:gdLst/>
            <a:ahLst/>
            <a:cxnLst/>
            <a:rect l="l" t="t" r="r" b="b"/>
            <a:pathLst>
              <a:path w="306704" h="1031875">
                <a:moveTo>
                  <a:pt x="306260" y="1031666"/>
                </a:moveTo>
                <a:lnTo>
                  <a:pt x="0" y="1031666"/>
                </a:lnTo>
                <a:lnTo>
                  <a:pt x="0" y="0"/>
                </a:lnTo>
                <a:lnTo>
                  <a:pt x="306260" y="0"/>
                </a:lnTo>
                <a:lnTo>
                  <a:pt x="306260" y="1031666"/>
                </a:lnTo>
                <a:close/>
              </a:path>
            </a:pathLst>
          </a:custGeom>
          <a:solidFill>
            <a:srgbClr val="A66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06481" y="3307300"/>
            <a:ext cx="7531474" cy="143996"/>
            <a:chOff x="761612" y="3748273"/>
            <a:chExt cx="8535670" cy="163195"/>
          </a:xfrm>
        </p:grpSpPr>
        <p:sp>
          <p:nvSpPr>
            <p:cNvPr id="15" name="object 15"/>
            <p:cNvSpPr/>
            <p:nvPr/>
          </p:nvSpPr>
          <p:spPr>
            <a:xfrm>
              <a:off x="8602583" y="3748273"/>
              <a:ext cx="306705" cy="154940"/>
            </a:xfrm>
            <a:custGeom>
              <a:avLst/>
              <a:gdLst/>
              <a:ahLst/>
              <a:cxnLst/>
              <a:rect l="l" t="t" r="r" b="b"/>
              <a:pathLst>
                <a:path w="306704" h="154939">
                  <a:moveTo>
                    <a:pt x="306260" y="154768"/>
                  </a:moveTo>
                  <a:lnTo>
                    <a:pt x="0" y="154768"/>
                  </a:lnTo>
                  <a:lnTo>
                    <a:pt x="0" y="0"/>
                  </a:lnTo>
                  <a:lnTo>
                    <a:pt x="306260" y="0"/>
                  </a:lnTo>
                  <a:lnTo>
                    <a:pt x="306260" y="154768"/>
                  </a:lnTo>
                  <a:close/>
                </a:path>
              </a:pathLst>
            </a:custGeom>
            <a:solidFill>
              <a:srgbClr val="A66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612" y="3903042"/>
              <a:ext cx="8535670" cy="0"/>
            </a:xfrm>
            <a:custGeom>
              <a:avLst/>
              <a:gdLst/>
              <a:ahLst/>
              <a:cxnLst/>
              <a:rect l="l" t="t" r="r" b="b"/>
              <a:pathLst>
                <a:path w="8535670">
                  <a:moveTo>
                    <a:pt x="0" y="0"/>
                  </a:moveTo>
                  <a:lnTo>
                    <a:pt x="8535229" y="0"/>
                  </a:lnTo>
                </a:path>
              </a:pathLst>
            </a:custGeom>
            <a:ln w="15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07719" y="1361307"/>
            <a:ext cx="156197" cy="498662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+10,200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3</a:t>
            </a:fld>
            <a:endParaRPr spc="-22" dirty="0"/>
          </a:p>
        </p:txBody>
      </p:sp>
      <p:sp>
        <p:nvSpPr>
          <p:cNvPr id="18" name="object 18"/>
          <p:cNvSpPr txBox="1"/>
          <p:nvPr/>
        </p:nvSpPr>
        <p:spPr>
          <a:xfrm>
            <a:off x="1766145" y="5191402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9" dirty="0">
                <a:latin typeface="Arial"/>
                <a:cs typeface="Arial"/>
              </a:rPr>
              <a:t>11,300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6656" y="3595318"/>
            <a:ext cx="156197" cy="2846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22" dirty="0">
                <a:latin typeface="Arial"/>
                <a:cs typeface="Arial"/>
              </a:rPr>
              <a:t>900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5212" y="3803461"/>
            <a:ext cx="156197" cy="39332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9" dirty="0">
                <a:latin typeface="Arial"/>
                <a:cs typeface="Arial"/>
              </a:rPr>
              <a:t>2,200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23767" y="3489024"/>
            <a:ext cx="156197" cy="2846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22" dirty="0">
                <a:latin typeface="Arial"/>
                <a:cs typeface="Arial"/>
              </a:rPr>
              <a:t>200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4280" y="2639726"/>
            <a:ext cx="156197" cy="42638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+2,300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22704" y="2972071"/>
            <a:ext cx="156197" cy="31712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18" dirty="0">
                <a:latin typeface="Arial"/>
                <a:cs typeface="Arial"/>
              </a:rPr>
              <a:t>+900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63217" y="2169446"/>
            <a:ext cx="156197" cy="42638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+5,400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1772" y="2472899"/>
            <a:ext cx="156197" cy="42638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+3,400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80327" y="4637990"/>
            <a:ext cx="156197" cy="39332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9" dirty="0">
                <a:latin typeface="Arial"/>
                <a:cs typeface="Arial"/>
              </a:rPr>
              <a:t>7,700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84753" y="2518397"/>
            <a:ext cx="156197" cy="42638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+3,100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43308" y="2078449"/>
            <a:ext cx="156197" cy="42638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+6,000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83821" y="2972202"/>
            <a:ext cx="156197" cy="31712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18" dirty="0">
                <a:latin typeface="Arial"/>
                <a:cs typeface="Arial"/>
              </a:rPr>
              <a:t>+900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7719" y="5798683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66145" y="5809599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Jun-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06656" y="5831303"/>
            <a:ext cx="156197" cy="40061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Jul-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5212" y="5798745"/>
            <a:ext cx="156197" cy="465604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Aug-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23767" y="5805917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Sep-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64280" y="5816768"/>
            <a:ext cx="156197" cy="42974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Oct-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22704" y="5802233"/>
            <a:ext cx="156197" cy="458881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Nov-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63217" y="5805854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Dec-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1772" y="5813218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Jan-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80327" y="5809599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Feb-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84753" y="5809535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43308" y="5813215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Apr-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83821" y="5798683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58020" y="547537"/>
            <a:ext cx="4428004" cy="264171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632" b="1" dirty="0">
                <a:latin typeface="Arial"/>
                <a:cs typeface="Arial"/>
              </a:rPr>
              <a:t>Monthly</a:t>
            </a:r>
            <a:r>
              <a:rPr sz="1632" b="1" spc="66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Private</a:t>
            </a:r>
            <a:r>
              <a:rPr sz="1632" b="1" spc="66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Sector</a:t>
            </a:r>
            <a:r>
              <a:rPr sz="1632" b="1" spc="66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Employment</a:t>
            </a:r>
            <a:r>
              <a:rPr sz="1632" b="1" spc="66" dirty="0">
                <a:latin typeface="Arial"/>
                <a:cs typeface="Arial"/>
              </a:rPr>
              <a:t> </a:t>
            </a:r>
            <a:r>
              <a:rPr sz="1632" b="1" spc="-9" dirty="0">
                <a:latin typeface="Arial"/>
                <a:cs typeface="Arial"/>
              </a:rPr>
              <a:t>Change</a:t>
            </a:r>
            <a:endParaRPr sz="163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872" y="1510769"/>
            <a:ext cx="3788709" cy="259976"/>
          </a:xfrm>
          <a:custGeom>
            <a:avLst/>
            <a:gdLst/>
            <a:ahLst/>
            <a:cxnLst/>
            <a:rect l="l" t="t" r="r" b="b"/>
            <a:pathLst>
              <a:path w="4293870" h="294639">
                <a:moveTo>
                  <a:pt x="4293783" y="294378"/>
                </a:moveTo>
                <a:lnTo>
                  <a:pt x="0" y="294378"/>
                </a:lnTo>
                <a:lnTo>
                  <a:pt x="0" y="0"/>
                </a:lnTo>
                <a:lnTo>
                  <a:pt x="4293783" y="0"/>
                </a:lnTo>
                <a:lnTo>
                  <a:pt x="4293783" y="29437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4872" y="1943644"/>
            <a:ext cx="1642222" cy="259976"/>
          </a:xfrm>
          <a:custGeom>
            <a:avLst/>
            <a:gdLst/>
            <a:ahLst/>
            <a:cxnLst/>
            <a:rect l="l" t="t" r="r" b="b"/>
            <a:pathLst>
              <a:path w="1861185" h="294639">
                <a:moveTo>
                  <a:pt x="1860650" y="294378"/>
                </a:moveTo>
                <a:lnTo>
                  <a:pt x="0" y="294378"/>
                </a:lnTo>
                <a:lnTo>
                  <a:pt x="0" y="0"/>
                </a:lnTo>
                <a:lnTo>
                  <a:pt x="1860650" y="0"/>
                </a:lnTo>
                <a:lnTo>
                  <a:pt x="1860650" y="29437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4872" y="2376571"/>
            <a:ext cx="758078" cy="259976"/>
          </a:xfrm>
          <a:custGeom>
            <a:avLst/>
            <a:gdLst/>
            <a:ahLst/>
            <a:cxnLst/>
            <a:rect l="l" t="t" r="r" b="b"/>
            <a:pathLst>
              <a:path w="859154" h="294639">
                <a:moveTo>
                  <a:pt x="858753" y="294378"/>
                </a:moveTo>
                <a:lnTo>
                  <a:pt x="0" y="294378"/>
                </a:lnTo>
                <a:lnTo>
                  <a:pt x="0" y="0"/>
                </a:lnTo>
                <a:lnTo>
                  <a:pt x="858753" y="0"/>
                </a:lnTo>
                <a:lnTo>
                  <a:pt x="858753" y="29437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4872" y="2809498"/>
            <a:ext cx="252693" cy="259976"/>
          </a:xfrm>
          <a:custGeom>
            <a:avLst/>
            <a:gdLst/>
            <a:ahLst/>
            <a:cxnLst/>
            <a:rect l="l" t="t" r="r" b="b"/>
            <a:pathLst>
              <a:path w="286385" h="294639">
                <a:moveTo>
                  <a:pt x="286226" y="294378"/>
                </a:moveTo>
                <a:lnTo>
                  <a:pt x="0" y="294378"/>
                </a:lnTo>
                <a:lnTo>
                  <a:pt x="0" y="0"/>
                </a:lnTo>
                <a:lnTo>
                  <a:pt x="286226" y="0"/>
                </a:lnTo>
                <a:lnTo>
                  <a:pt x="286226" y="29437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2306" y="3675366"/>
            <a:ext cx="252693" cy="259976"/>
          </a:xfrm>
          <a:custGeom>
            <a:avLst/>
            <a:gdLst/>
            <a:ahLst/>
            <a:cxnLst/>
            <a:rect l="l" t="t" r="r" b="b"/>
            <a:pathLst>
              <a:path w="286385" h="294639">
                <a:moveTo>
                  <a:pt x="286226" y="294378"/>
                </a:moveTo>
                <a:lnTo>
                  <a:pt x="0" y="294378"/>
                </a:lnTo>
                <a:lnTo>
                  <a:pt x="0" y="0"/>
                </a:lnTo>
                <a:lnTo>
                  <a:pt x="286226" y="0"/>
                </a:lnTo>
                <a:lnTo>
                  <a:pt x="286226" y="294378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004" y="4108242"/>
            <a:ext cx="379319" cy="259976"/>
          </a:xfrm>
          <a:custGeom>
            <a:avLst/>
            <a:gdLst/>
            <a:ahLst/>
            <a:cxnLst/>
            <a:rect l="l" t="t" r="r" b="b"/>
            <a:pathLst>
              <a:path w="429895" h="294639">
                <a:moveTo>
                  <a:pt x="429384" y="294378"/>
                </a:moveTo>
                <a:lnTo>
                  <a:pt x="0" y="294378"/>
                </a:lnTo>
                <a:lnTo>
                  <a:pt x="0" y="0"/>
                </a:lnTo>
                <a:lnTo>
                  <a:pt x="429384" y="0"/>
                </a:lnTo>
                <a:lnTo>
                  <a:pt x="429384" y="294378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9701" y="4541182"/>
            <a:ext cx="505385" cy="259976"/>
          </a:xfrm>
          <a:custGeom>
            <a:avLst/>
            <a:gdLst/>
            <a:ahLst/>
            <a:cxnLst/>
            <a:rect l="l" t="t" r="r" b="b"/>
            <a:pathLst>
              <a:path w="572770" h="294639">
                <a:moveTo>
                  <a:pt x="572527" y="294378"/>
                </a:moveTo>
                <a:lnTo>
                  <a:pt x="0" y="294378"/>
                </a:lnTo>
                <a:lnTo>
                  <a:pt x="0" y="0"/>
                </a:lnTo>
                <a:lnTo>
                  <a:pt x="572527" y="0"/>
                </a:lnTo>
                <a:lnTo>
                  <a:pt x="572527" y="294378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3451" y="4974109"/>
            <a:ext cx="631451" cy="259976"/>
          </a:xfrm>
          <a:custGeom>
            <a:avLst/>
            <a:gdLst/>
            <a:ahLst/>
            <a:cxnLst/>
            <a:rect l="l" t="t" r="r" b="b"/>
            <a:pathLst>
              <a:path w="715645" h="294639">
                <a:moveTo>
                  <a:pt x="715610" y="294378"/>
                </a:moveTo>
                <a:lnTo>
                  <a:pt x="0" y="294378"/>
                </a:lnTo>
                <a:lnTo>
                  <a:pt x="0" y="0"/>
                </a:lnTo>
                <a:lnTo>
                  <a:pt x="715610" y="0"/>
                </a:lnTo>
                <a:lnTo>
                  <a:pt x="715610" y="294378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78132" y="1380838"/>
            <a:ext cx="7388037" cy="4596093"/>
            <a:chOff x="842815" y="1564949"/>
            <a:chExt cx="8373109" cy="5208905"/>
          </a:xfrm>
        </p:grpSpPr>
        <p:sp>
          <p:nvSpPr>
            <p:cNvPr id="11" name="object 11"/>
            <p:cNvSpPr/>
            <p:nvPr/>
          </p:nvSpPr>
          <p:spPr>
            <a:xfrm>
              <a:off x="1808896" y="6127974"/>
              <a:ext cx="2146935" cy="294640"/>
            </a:xfrm>
            <a:custGeom>
              <a:avLst/>
              <a:gdLst/>
              <a:ahLst/>
              <a:cxnLst/>
              <a:rect l="l" t="t" r="r" b="b"/>
              <a:pathLst>
                <a:path w="2146935" h="294639">
                  <a:moveTo>
                    <a:pt x="2146891" y="294378"/>
                  </a:moveTo>
                  <a:lnTo>
                    <a:pt x="0" y="294378"/>
                  </a:lnTo>
                  <a:lnTo>
                    <a:pt x="0" y="0"/>
                  </a:lnTo>
                  <a:lnTo>
                    <a:pt x="2146891" y="0"/>
                  </a:lnTo>
                  <a:lnTo>
                    <a:pt x="2146891" y="294378"/>
                  </a:lnTo>
                  <a:close/>
                </a:path>
              </a:pathLst>
            </a:custGeom>
            <a:solidFill>
              <a:srgbClr val="36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5788" y="1564949"/>
              <a:ext cx="0" cy="5201285"/>
            </a:xfrm>
            <a:custGeom>
              <a:avLst/>
              <a:gdLst/>
              <a:ahLst/>
              <a:cxnLst/>
              <a:rect l="l" t="t" r="r" b="b"/>
              <a:pathLst>
                <a:path h="5201284">
                  <a:moveTo>
                    <a:pt x="0" y="5200873"/>
                  </a:moveTo>
                  <a:lnTo>
                    <a:pt x="0" y="0"/>
                  </a:lnTo>
                </a:path>
              </a:pathLst>
            </a:custGeom>
            <a:ln w="15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815" y="6765822"/>
              <a:ext cx="8373109" cy="0"/>
            </a:xfrm>
            <a:custGeom>
              <a:avLst/>
              <a:gdLst/>
              <a:ahLst/>
              <a:cxnLst/>
              <a:rect l="l" t="t" r="r" b="b"/>
              <a:pathLst>
                <a:path w="8373109">
                  <a:moveTo>
                    <a:pt x="0" y="0"/>
                  </a:moveTo>
                  <a:lnTo>
                    <a:pt x="8372822" y="0"/>
                  </a:lnTo>
                </a:path>
              </a:pathLst>
            </a:custGeom>
            <a:ln w="15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39725" y="1552007"/>
            <a:ext cx="397249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+0.7%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4</a:t>
            </a:fld>
            <a:endParaRPr spc="-22" dirty="0"/>
          </a:p>
        </p:txBody>
      </p:sp>
      <p:sp>
        <p:nvSpPr>
          <p:cNvPr id="15" name="object 15"/>
          <p:cNvSpPr txBox="1"/>
          <p:nvPr/>
        </p:nvSpPr>
        <p:spPr>
          <a:xfrm>
            <a:off x="5292853" y="1984938"/>
            <a:ext cx="397249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+0.2%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8823" y="2417818"/>
            <a:ext cx="397249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+0.4%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3656" y="2850749"/>
            <a:ext cx="397249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+0.0%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85406" y="3716611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0.1%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59102" y="4149542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0.2%</a:t>
            </a:r>
            <a:endParaRPr sz="101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32797" y="4582422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0.0%</a:t>
            </a:r>
            <a:endParaRPr sz="101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6543" y="5015353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0.2%</a:t>
            </a:r>
            <a:endParaRPr sz="101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43651" y="5448284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0.2%</a:t>
            </a:r>
            <a:endParaRPr sz="101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38775" y="1552007"/>
            <a:ext cx="1461247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Leisure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and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Hospitality</a:t>
            </a:r>
            <a:endParaRPr sz="101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7224" y="1984938"/>
            <a:ext cx="79281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Government</a:t>
            </a:r>
            <a:endParaRPr sz="101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63862" y="2417818"/>
            <a:ext cx="83595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Construction</a:t>
            </a:r>
            <a:endParaRPr sz="101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89798" y="2725267"/>
            <a:ext cx="1410260" cy="395561"/>
          </a:xfrm>
          <a:prstGeom prst="rect">
            <a:avLst/>
          </a:prstGeom>
        </p:spPr>
        <p:txBody>
          <a:bodyPr vert="horz" wrap="square" lIns="0" tIns="44263" rIns="0" bIns="0" rtlCol="0">
            <a:spAutoFit/>
          </a:bodyPr>
          <a:lstStyle/>
          <a:p>
            <a:pPr marR="4483" algn="r">
              <a:spcBef>
                <a:spcPts val="349"/>
              </a:spcBef>
            </a:pPr>
            <a:r>
              <a:rPr sz="1015" b="1" dirty="0">
                <a:latin typeface="Arial"/>
                <a:cs typeface="Arial"/>
              </a:rPr>
              <a:t>Trade,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Transportation,</a:t>
            </a:r>
            <a:endParaRPr sz="1015">
              <a:latin typeface="Arial"/>
              <a:cs typeface="Arial"/>
            </a:endParaRPr>
          </a:p>
          <a:p>
            <a:pPr marR="4483" algn="r">
              <a:spcBef>
                <a:spcPts val="265"/>
              </a:spcBef>
            </a:pPr>
            <a:r>
              <a:rPr sz="1015" b="1" dirty="0">
                <a:latin typeface="Arial"/>
                <a:cs typeface="Arial"/>
              </a:rPr>
              <a:t>and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Utilities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85820" y="3283680"/>
            <a:ext cx="110602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0.0%</a:t>
            </a:r>
            <a:r>
              <a:rPr sz="1015" b="1" spc="265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Information</a:t>
            </a:r>
            <a:endParaRPr sz="101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9986" y="3716611"/>
            <a:ext cx="120687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Financial</a:t>
            </a:r>
            <a:r>
              <a:rPr sz="1015" b="1" spc="40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Activities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49986" y="4149542"/>
            <a:ext cx="94577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Other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Services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49986" y="4456888"/>
            <a:ext cx="1395693" cy="3738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21800"/>
              </a:lnSpc>
              <a:spcBef>
                <a:spcPts val="84"/>
              </a:spcBef>
            </a:pPr>
            <a:r>
              <a:rPr sz="1015" b="1" dirty="0">
                <a:latin typeface="Arial"/>
                <a:cs typeface="Arial"/>
              </a:rPr>
              <a:t>Private</a:t>
            </a:r>
            <a:r>
              <a:rPr sz="1015" b="1" spc="40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Education</a:t>
            </a:r>
            <a:r>
              <a:rPr sz="1015" b="1" spc="40" dirty="0">
                <a:latin typeface="Arial"/>
                <a:cs typeface="Arial"/>
              </a:rPr>
              <a:t> </a:t>
            </a:r>
            <a:r>
              <a:rPr sz="1015" b="1" spc="-22" dirty="0">
                <a:latin typeface="Arial"/>
                <a:cs typeface="Arial"/>
              </a:rPr>
              <a:t>and </a:t>
            </a:r>
            <a:r>
              <a:rPr sz="1015" b="1" dirty="0">
                <a:latin typeface="Arial"/>
                <a:cs typeface="Arial"/>
              </a:rPr>
              <a:t>Health</a:t>
            </a:r>
            <a:r>
              <a:rPr sz="1015" b="1" spc="31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Services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49986" y="5015353"/>
            <a:ext cx="923365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Manufacturing</a:t>
            </a:r>
            <a:endParaRPr sz="101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49987" y="5322801"/>
            <a:ext cx="1693769" cy="3738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21700"/>
              </a:lnSpc>
              <a:spcBef>
                <a:spcPts val="84"/>
              </a:spcBef>
            </a:pPr>
            <a:r>
              <a:rPr sz="1015" b="1" dirty="0">
                <a:latin typeface="Arial"/>
                <a:cs typeface="Arial"/>
              </a:rPr>
              <a:t>Professional</a:t>
            </a:r>
            <a:r>
              <a:rPr sz="1015" b="1" spc="35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and</a:t>
            </a:r>
            <a:r>
              <a:rPr sz="1015" b="1" spc="40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Business Services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580" y="6019311"/>
            <a:ext cx="39332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9" dirty="0">
                <a:latin typeface="Arial"/>
                <a:cs typeface="Arial"/>
              </a:rPr>
              <a:t>2,000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5404" y="6019311"/>
            <a:ext cx="39332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9" dirty="0">
                <a:latin typeface="Arial"/>
                <a:cs typeface="Arial"/>
              </a:rPr>
              <a:t>1,000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77296" y="6019311"/>
            <a:ext cx="95250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44" dirty="0">
                <a:latin typeface="Arial"/>
                <a:cs typeface="Arial"/>
              </a:rPr>
              <a:t>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12993" y="6019311"/>
            <a:ext cx="34962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1,000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75807" y="6019311"/>
            <a:ext cx="34962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2,000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38759" y="6019311"/>
            <a:ext cx="34962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3,000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6932" y="1095022"/>
            <a:ext cx="2882713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latin typeface="Arial"/>
                <a:cs typeface="Arial"/>
              </a:rPr>
              <a:t>Total Nonfarm Change: +2,200 </a:t>
            </a:r>
            <a:r>
              <a:rPr sz="1235" b="1" spc="-9" dirty="0">
                <a:latin typeface="Arial"/>
                <a:cs typeface="Arial"/>
              </a:rPr>
              <a:t>(+0.1%)</a:t>
            </a:r>
            <a:endParaRPr sz="1235">
              <a:latin typeface="Arial"/>
              <a:cs typeface="Arial"/>
            </a:endParaRPr>
          </a:p>
        </p:txBody>
      </p:sp>
      <p:sp>
        <p:nvSpPr>
          <p:cNvPr id="40" name="object 40" descr="$PPTXTitle"/>
          <p:cNvSpPr txBox="1">
            <a:spLocks noGrp="1"/>
          </p:cNvSpPr>
          <p:nvPr>
            <p:ph type="title"/>
          </p:nvPr>
        </p:nvSpPr>
        <p:spPr>
          <a:xfrm>
            <a:off x="717126" y="290630"/>
            <a:ext cx="7261412" cy="397002"/>
          </a:xfrm>
          <a:prstGeom prst="rect">
            <a:avLst/>
          </a:prstGeom>
        </p:spPr>
        <p:txBody>
          <a:bodyPr vert="horz" wrap="square" lIns="0" tIns="144433" rIns="0" bIns="0" rtlCol="0">
            <a:spAutoFit/>
          </a:bodyPr>
          <a:lstStyle/>
          <a:p>
            <a:pPr marL="135038">
              <a:spcBef>
                <a:spcPts val="101"/>
              </a:spcBef>
            </a:pPr>
            <a:r>
              <a:rPr sz="1632" b="1" dirty="0"/>
              <a:t>Month-Over-Month</a:t>
            </a:r>
            <a:r>
              <a:rPr sz="1632" b="1" spc="53" dirty="0"/>
              <a:t> </a:t>
            </a:r>
            <a:r>
              <a:rPr sz="1632" b="1" dirty="0"/>
              <a:t>Employment</a:t>
            </a:r>
            <a:r>
              <a:rPr sz="1632" b="1" spc="53" dirty="0"/>
              <a:t> </a:t>
            </a:r>
            <a:r>
              <a:rPr sz="1632" b="1" dirty="0"/>
              <a:t>Change:</a:t>
            </a:r>
            <a:r>
              <a:rPr sz="1632" b="1" spc="57" dirty="0"/>
              <a:t> </a:t>
            </a:r>
            <a:r>
              <a:rPr sz="1632" b="1" dirty="0"/>
              <a:t>Apr</a:t>
            </a:r>
            <a:r>
              <a:rPr sz="1632" b="1" spc="53" dirty="0"/>
              <a:t> </a:t>
            </a:r>
            <a:r>
              <a:rPr sz="1632" b="1" dirty="0"/>
              <a:t>2026</a:t>
            </a:r>
            <a:r>
              <a:rPr sz="1632" b="1" spc="53" dirty="0"/>
              <a:t> </a:t>
            </a:r>
            <a:r>
              <a:rPr sz="1632" b="1" dirty="0"/>
              <a:t>-</a:t>
            </a:r>
            <a:r>
              <a:rPr sz="1632" b="1" spc="57" dirty="0"/>
              <a:t> </a:t>
            </a:r>
            <a:r>
              <a:rPr sz="1632" b="1" dirty="0"/>
              <a:t>May</a:t>
            </a:r>
            <a:r>
              <a:rPr sz="1632" b="1" spc="53" dirty="0"/>
              <a:t> </a:t>
            </a:r>
            <a:r>
              <a:rPr sz="1632" b="1" spc="-18" dirty="0"/>
              <a:t>2026</a:t>
            </a:r>
            <a:endParaRPr sz="1632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680" y="1515815"/>
            <a:ext cx="4564156" cy="270062"/>
          </a:xfrm>
          <a:custGeom>
            <a:avLst/>
            <a:gdLst/>
            <a:ahLst/>
            <a:cxnLst/>
            <a:rect l="l" t="t" r="r" b="b"/>
            <a:pathLst>
              <a:path w="5172709" h="306069">
                <a:moveTo>
                  <a:pt x="5172333" y="305951"/>
                </a:moveTo>
                <a:lnTo>
                  <a:pt x="0" y="305951"/>
                </a:lnTo>
                <a:lnTo>
                  <a:pt x="0" y="0"/>
                </a:lnTo>
                <a:lnTo>
                  <a:pt x="5172333" y="0"/>
                </a:lnTo>
                <a:lnTo>
                  <a:pt x="5172333" y="305951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36" y="1965700"/>
            <a:ext cx="87966" cy="270062"/>
          </a:xfrm>
          <a:custGeom>
            <a:avLst/>
            <a:gdLst/>
            <a:ahLst/>
            <a:cxnLst/>
            <a:rect l="l" t="t" r="r" b="b"/>
            <a:pathLst>
              <a:path w="99694" h="306069">
                <a:moveTo>
                  <a:pt x="99103" y="305951"/>
                </a:moveTo>
                <a:lnTo>
                  <a:pt x="0" y="305951"/>
                </a:lnTo>
                <a:lnTo>
                  <a:pt x="0" y="0"/>
                </a:lnTo>
                <a:lnTo>
                  <a:pt x="99103" y="0"/>
                </a:lnTo>
                <a:lnTo>
                  <a:pt x="99103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337" y="2415598"/>
            <a:ext cx="192741" cy="270062"/>
          </a:xfrm>
          <a:custGeom>
            <a:avLst/>
            <a:gdLst/>
            <a:ahLst/>
            <a:cxnLst/>
            <a:rect l="l" t="t" r="r" b="b"/>
            <a:pathLst>
              <a:path w="218439" h="306069">
                <a:moveTo>
                  <a:pt x="217989" y="305951"/>
                </a:moveTo>
                <a:lnTo>
                  <a:pt x="0" y="305951"/>
                </a:lnTo>
                <a:lnTo>
                  <a:pt x="0" y="0"/>
                </a:lnTo>
                <a:lnTo>
                  <a:pt x="217989" y="0"/>
                </a:lnTo>
                <a:lnTo>
                  <a:pt x="217989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9893" y="2865483"/>
            <a:ext cx="280147" cy="270062"/>
          </a:xfrm>
          <a:custGeom>
            <a:avLst/>
            <a:gdLst/>
            <a:ahLst/>
            <a:cxnLst/>
            <a:rect l="l" t="t" r="r" b="b"/>
            <a:pathLst>
              <a:path w="317500" h="306070">
                <a:moveTo>
                  <a:pt x="317077" y="305951"/>
                </a:moveTo>
                <a:lnTo>
                  <a:pt x="0" y="305951"/>
                </a:lnTo>
                <a:lnTo>
                  <a:pt x="0" y="0"/>
                </a:lnTo>
                <a:lnTo>
                  <a:pt x="317077" y="0"/>
                </a:lnTo>
                <a:lnTo>
                  <a:pt x="317077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5016" y="3315419"/>
            <a:ext cx="454959" cy="270062"/>
          </a:xfrm>
          <a:custGeom>
            <a:avLst/>
            <a:gdLst/>
            <a:ahLst/>
            <a:cxnLst/>
            <a:rect l="l" t="t" r="r" b="b"/>
            <a:pathLst>
              <a:path w="515619" h="306070">
                <a:moveTo>
                  <a:pt x="515269" y="305951"/>
                </a:moveTo>
                <a:lnTo>
                  <a:pt x="0" y="305951"/>
                </a:lnTo>
                <a:lnTo>
                  <a:pt x="0" y="0"/>
                </a:lnTo>
                <a:lnTo>
                  <a:pt x="515269" y="0"/>
                </a:lnTo>
                <a:lnTo>
                  <a:pt x="515269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0029" y="3765303"/>
            <a:ext cx="489697" cy="270062"/>
          </a:xfrm>
          <a:custGeom>
            <a:avLst/>
            <a:gdLst/>
            <a:ahLst/>
            <a:cxnLst/>
            <a:rect l="l" t="t" r="r" b="b"/>
            <a:pathLst>
              <a:path w="554989" h="306070">
                <a:moveTo>
                  <a:pt x="554863" y="305951"/>
                </a:moveTo>
                <a:lnTo>
                  <a:pt x="0" y="305951"/>
                </a:lnTo>
                <a:lnTo>
                  <a:pt x="0" y="0"/>
                </a:lnTo>
                <a:lnTo>
                  <a:pt x="554863" y="0"/>
                </a:lnTo>
                <a:lnTo>
                  <a:pt x="554863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5205" y="4215189"/>
            <a:ext cx="664509" cy="270062"/>
          </a:xfrm>
          <a:custGeom>
            <a:avLst/>
            <a:gdLst/>
            <a:ahLst/>
            <a:cxnLst/>
            <a:rect l="l" t="t" r="r" b="b"/>
            <a:pathLst>
              <a:path w="753110" h="306070">
                <a:moveTo>
                  <a:pt x="753056" y="305951"/>
                </a:moveTo>
                <a:lnTo>
                  <a:pt x="0" y="305951"/>
                </a:lnTo>
                <a:lnTo>
                  <a:pt x="0" y="0"/>
                </a:lnTo>
                <a:lnTo>
                  <a:pt x="753056" y="0"/>
                </a:lnTo>
                <a:lnTo>
                  <a:pt x="753056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5343" y="4665073"/>
            <a:ext cx="874619" cy="270062"/>
          </a:xfrm>
          <a:custGeom>
            <a:avLst/>
            <a:gdLst/>
            <a:ahLst/>
            <a:cxnLst/>
            <a:rect l="l" t="t" r="r" b="b"/>
            <a:pathLst>
              <a:path w="991235" h="306070">
                <a:moveTo>
                  <a:pt x="990842" y="305951"/>
                </a:moveTo>
                <a:lnTo>
                  <a:pt x="0" y="305951"/>
                </a:lnTo>
                <a:lnTo>
                  <a:pt x="0" y="0"/>
                </a:lnTo>
                <a:lnTo>
                  <a:pt x="990842" y="0"/>
                </a:lnTo>
                <a:lnTo>
                  <a:pt x="990842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2899" y="5115010"/>
            <a:ext cx="927287" cy="270062"/>
          </a:xfrm>
          <a:custGeom>
            <a:avLst/>
            <a:gdLst/>
            <a:ahLst/>
            <a:cxnLst/>
            <a:rect l="l" t="t" r="r" b="b"/>
            <a:pathLst>
              <a:path w="1050925" h="306070">
                <a:moveTo>
                  <a:pt x="1050351" y="305951"/>
                </a:moveTo>
                <a:lnTo>
                  <a:pt x="0" y="305951"/>
                </a:lnTo>
                <a:lnTo>
                  <a:pt x="0" y="0"/>
                </a:lnTo>
                <a:lnTo>
                  <a:pt x="1050351" y="0"/>
                </a:lnTo>
                <a:lnTo>
                  <a:pt x="1050351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0555" y="5564894"/>
            <a:ext cx="1119468" cy="270062"/>
          </a:xfrm>
          <a:custGeom>
            <a:avLst/>
            <a:gdLst/>
            <a:ahLst/>
            <a:cxnLst/>
            <a:rect l="l" t="t" r="r" b="b"/>
            <a:pathLst>
              <a:path w="1268730" h="306070">
                <a:moveTo>
                  <a:pt x="1268340" y="305951"/>
                </a:moveTo>
                <a:lnTo>
                  <a:pt x="0" y="305951"/>
                </a:lnTo>
                <a:lnTo>
                  <a:pt x="0" y="0"/>
                </a:lnTo>
                <a:lnTo>
                  <a:pt x="1268340" y="0"/>
                </a:lnTo>
                <a:lnTo>
                  <a:pt x="1268340" y="305951"/>
                </a:lnTo>
                <a:close/>
              </a:path>
            </a:pathLst>
          </a:custGeom>
          <a:solidFill>
            <a:srgbClr val="366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39725" y="1562171"/>
            <a:ext cx="397249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+3.3%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5334" y="2012057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0.1%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0429" y="2461995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1.5%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2992" y="2911882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0.9%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8116" y="3361769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1.0%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73131" y="3811655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0.4%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8307" y="4261592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2.3%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8445" y="4711479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2.0%</a:t>
            </a:r>
            <a:endParaRPr sz="101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35993" y="5161365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1.3%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3651" y="5611253"/>
            <a:ext cx="364191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18" dirty="0">
                <a:latin typeface="Arial"/>
                <a:cs typeface="Arial"/>
              </a:rPr>
              <a:t>0.7%</a:t>
            </a:r>
            <a:endParaRPr sz="101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8956" y="1468047"/>
            <a:ext cx="1395693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Private</a:t>
            </a:r>
            <a:r>
              <a:rPr sz="1015" b="1" spc="40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Education</a:t>
            </a:r>
            <a:r>
              <a:rPr sz="1015" b="1" spc="40" dirty="0">
                <a:latin typeface="Arial"/>
                <a:cs typeface="Arial"/>
              </a:rPr>
              <a:t> </a:t>
            </a:r>
            <a:r>
              <a:rPr sz="1015" b="1" spc="-22" dirty="0">
                <a:latin typeface="Arial"/>
                <a:cs typeface="Arial"/>
              </a:rPr>
              <a:t>and</a:t>
            </a:r>
            <a:endParaRPr sz="101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8248" y="1656295"/>
            <a:ext cx="996763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Health</a:t>
            </a:r>
            <a:r>
              <a:rPr sz="1015" b="1" spc="31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Services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74794" y="1886523"/>
            <a:ext cx="1178299" cy="3738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21800"/>
              </a:lnSpc>
              <a:spcBef>
                <a:spcPts val="84"/>
              </a:spcBef>
            </a:pPr>
            <a:r>
              <a:rPr sz="1015" b="1" dirty="0">
                <a:latin typeface="Arial"/>
                <a:cs typeface="Arial"/>
              </a:rPr>
              <a:t>Professional</a:t>
            </a:r>
            <a:r>
              <a:rPr sz="1015" b="1" spc="57" dirty="0">
                <a:latin typeface="Arial"/>
                <a:cs typeface="Arial"/>
              </a:rPr>
              <a:t> </a:t>
            </a:r>
            <a:r>
              <a:rPr sz="1015" b="1" spc="-22" dirty="0">
                <a:latin typeface="Arial"/>
                <a:cs typeface="Arial"/>
              </a:rPr>
              <a:t>and </a:t>
            </a:r>
            <a:r>
              <a:rPr sz="1015" b="1" dirty="0">
                <a:latin typeface="Arial"/>
                <a:cs typeface="Arial"/>
              </a:rPr>
              <a:t>Business</a:t>
            </a:r>
            <a:r>
              <a:rPr sz="1015" b="1" spc="44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Services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74794" y="2461995"/>
            <a:ext cx="741829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Information</a:t>
            </a:r>
            <a:endParaRPr sz="101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74794" y="2911882"/>
            <a:ext cx="94577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Other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Services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74794" y="3361769"/>
            <a:ext cx="120687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Financial</a:t>
            </a:r>
            <a:r>
              <a:rPr sz="1015" b="1" spc="40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Activities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74795" y="3811655"/>
            <a:ext cx="79281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Government</a:t>
            </a:r>
            <a:endParaRPr sz="101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74795" y="4261593"/>
            <a:ext cx="83595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Construction</a:t>
            </a:r>
            <a:endParaRPr sz="101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74794" y="4711479"/>
            <a:ext cx="923365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Manufacturing</a:t>
            </a:r>
            <a:endParaRPr sz="101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74794" y="5161366"/>
            <a:ext cx="1461247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Leisure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and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Hospitality</a:t>
            </a:r>
            <a:endParaRPr sz="101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74795" y="5485770"/>
            <a:ext cx="1410260" cy="3738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21700"/>
              </a:lnSpc>
              <a:spcBef>
                <a:spcPts val="84"/>
              </a:spcBef>
            </a:pPr>
            <a:r>
              <a:rPr sz="1015" b="1" dirty="0">
                <a:latin typeface="Arial"/>
                <a:cs typeface="Arial"/>
              </a:rPr>
              <a:t>Trade,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Transportation, </a:t>
            </a:r>
            <a:r>
              <a:rPr sz="1015" b="1" dirty="0">
                <a:latin typeface="Arial"/>
                <a:cs typeface="Arial"/>
              </a:rPr>
              <a:t>and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Utilities</a:t>
            </a:r>
            <a:endParaRPr sz="1015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680" y="1380838"/>
            <a:ext cx="0" cy="4589369"/>
          </a:xfrm>
          <a:custGeom>
            <a:avLst/>
            <a:gdLst/>
            <a:ahLst/>
            <a:cxnLst/>
            <a:rect l="l" t="t" r="r" b="b"/>
            <a:pathLst>
              <a:path h="5201284">
                <a:moveTo>
                  <a:pt x="0" y="5200873"/>
                </a:moveTo>
                <a:lnTo>
                  <a:pt x="0" y="0"/>
                </a:lnTo>
              </a:path>
            </a:pathLst>
          </a:custGeom>
          <a:ln w="15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8157" y="6019312"/>
            <a:ext cx="466165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-</a:t>
            </a:r>
            <a:r>
              <a:rPr sz="1015" b="1" spc="-9" dirty="0">
                <a:latin typeface="Arial"/>
                <a:cs typeface="Arial"/>
              </a:rPr>
              <a:t>10,000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5</a:t>
            </a:fld>
            <a:endParaRPr spc="-22" dirty="0"/>
          </a:p>
        </p:txBody>
      </p:sp>
      <p:sp>
        <p:nvSpPr>
          <p:cNvPr id="35" name="object 35"/>
          <p:cNvSpPr txBox="1"/>
          <p:nvPr/>
        </p:nvSpPr>
        <p:spPr>
          <a:xfrm>
            <a:off x="2802103" y="6019312"/>
            <a:ext cx="95250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44" dirty="0">
                <a:latin typeface="Arial"/>
                <a:cs typeface="Arial"/>
              </a:rPr>
              <a:t>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87116" y="6019312"/>
            <a:ext cx="422462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10,000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35667" y="6019312"/>
            <a:ext cx="422462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20,000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84268" y="6019312"/>
            <a:ext cx="422462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9" dirty="0">
                <a:latin typeface="Arial"/>
                <a:cs typeface="Arial"/>
              </a:rPr>
              <a:t>30,000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6931" y="1095022"/>
            <a:ext cx="280371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latin typeface="Arial"/>
                <a:cs typeface="Arial"/>
              </a:rPr>
              <a:t>Total Nonfarm Change: -3,100 (-</a:t>
            </a:r>
            <a:r>
              <a:rPr sz="1235" b="1" spc="-9" dirty="0">
                <a:latin typeface="Arial"/>
                <a:cs typeface="Arial"/>
              </a:rPr>
              <a:t>0.1%)</a:t>
            </a:r>
            <a:endParaRPr sz="1235">
              <a:latin typeface="Arial"/>
              <a:cs typeface="Arial"/>
            </a:endParaRPr>
          </a:p>
        </p:txBody>
      </p:sp>
      <p:sp>
        <p:nvSpPr>
          <p:cNvPr id="40" name="object 40" descr="$PPTXTitle"/>
          <p:cNvSpPr txBox="1">
            <a:spLocks noGrp="1"/>
          </p:cNvSpPr>
          <p:nvPr>
            <p:ph type="title"/>
          </p:nvPr>
        </p:nvSpPr>
        <p:spPr>
          <a:xfrm>
            <a:off x="1111945" y="342042"/>
            <a:ext cx="7261412" cy="397002"/>
          </a:xfrm>
          <a:prstGeom prst="rect">
            <a:avLst/>
          </a:prstGeom>
        </p:spPr>
        <p:txBody>
          <a:bodyPr vert="horz" wrap="square" lIns="0" tIns="144433" rIns="0" bIns="0" rtlCol="0">
            <a:spAutoFit/>
          </a:bodyPr>
          <a:lstStyle/>
          <a:p>
            <a:pPr marL="285205">
              <a:spcBef>
                <a:spcPts val="101"/>
              </a:spcBef>
            </a:pPr>
            <a:r>
              <a:rPr sz="1632" b="1" dirty="0"/>
              <a:t>Year-Over-Year</a:t>
            </a:r>
            <a:r>
              <a:rPr sz="1632" b="1" spc="35" dirty="0"/>
              <a:t> </a:t>
            </a:r>
            <a:r>
              <a:rPr sz="1632" b="1" dirty="0"/>
              <a:t>Employment</a:t>
            </a:r>
            <a:r>
              <a:rPr sz="1632" b="1" spc="40" dirty="0"/>
              <a:t> </a:t>
            </a:r>
            <a:r>
              <a:rPr sz="1632" b="1" dirty="0"/>
              <a:t>Change:</a:t>
            </a:r>
            <a:r>
              <a:rPr sz="1632" b="1" spc="40" dirty="0"/>
              <a:t> </a:t>
            </a:r>
            <a:r>
              <a:rPr sz="1632" b="1" dirty="0"/>
              <a:t>May</a:t>
            </a:r>
            <a:r>
              <a:rPr sz="1632" b="1" spc="35" dirty="0"/>
              <a:t> </a:t>
            </a:r>
            <a:r>
              <a:rPr sz="1632" b="1" dirty="0"/>
              <a:t>2025</a:t>
            </a:r>
            <a:r>
              <a:rPr sz="1632" b="1" spc="40" dirty="0"/>
              <a:t> </a:t>
            </a:r>
            <a:r>
              <a:rPr sz="1632" b="1" dirty="0"/>
              <a:t>-</a:t>
            </a:r>
            <a:r>
              <a:rPr sz="1632" b="1" spc="40" dirty="0"/>
              <a:t> </a:t>
            </a:r>
            <a:r>
              <a:rPr sz="1632" b="1" dirty="0"/>
              <a:t>May</a:t>
            </a:r>
            <a:r>
              <a:rPr sz="1632" b="1" spc="35" dirty="0"/>
              <a:t> </a:t>
            </a:r>
            <a:r>
              <a:rPr sz="1632" b="1" spc="-18" dirty="0"/>
              <a:t>2026</a:t>
            </a:r>
            <a:endParaRPr sz="1632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832" y="3325422"/>
            <a:ext cx="2307291" cy="231401"/>
          </a:xfrm>
          <a:custGeom>
            <a:avLst/>
            <a:gdLst/>
            <a:ahLst/>
            <a:cxnLst/>
            <a:rect l="l" t="t" r="r" b="b"/>
            <a:pathLst>
              <a:path w="2614929" h="262254">
                <a:moveTo>
                  <a:pt x="0" y="87348"/>
                </a:moveTo>
                <a:lnTo>
                  <a:pt x="658990" y="262091"/>
                </a:lnTo>
                <a:lnTo>
                  <a:pt x="1296747" y="87348"/>
                </a:lnTo>
                <a:lnTo>
                  <a:pt x="1955752" y="87348"/>
                </a:lnTo>
                <a:lnTo>
                  <a:pt x="2614758" y="0"/>
                </a:lnTo>
              </a:path>
            </a:pathLst>
          </a:custGeom>
          <a:ln w="15809">
            <a:solidFill>
              <a:srgbClr val="2ABC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0160" y="3248309"/>
            <a:ext cx="3395382" cy="154641"/>
          </a:xfrm>
          <a:custGeom>
            <a:avLst/>
            <a:gdLst/>
            <a:ahLst/>
            <a:cxnLst/>
            <a:rect l="l" t="t" r="r" b="b"/>
            <a:pathLst>
              <a:path w="3848100" h="175260">
                <a:moveTo>
                  <a:pt x="0" y="0"/>
                </a:moveTo>
                <a:lnTo>
                  <a:pt x="637756" y="87393"/>
                </a:lnTo>
                <a:lnTo>
                  <a:pt x="1296762" y="174742"/>
                </a:lnTo>
                <a:lnTo>
                  <a:pt x="1955767" y="87393"/>
                </a:lnTo>
                <a:lnTo>
                  <a:pt x="2550981" y="174742"/>
                </a:lnTo>
                <a:lnTo>
                  <a:pt x="3847728" y="174742"/>
                </a:lnTo>
              </a:path>
            </a:pathLst>
          </a:custGeom>
          <a:ln w="15809">
            <a:solidFill>
              <a:srgbClr val="2ABC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8832" y="2477387"/>
            <a:ext cx="2307291" cy="231401"/>
          </a:xfrm>
          <a:custGeom>
            <a:avLst/>
            <a:gdLst/>
            <a:ahLst/>
            <a:cxnLst/>
            <a:rect l="l" t="t" r="r" b="b"/>
            <a:pathLst>
              <a:path w="2614929" h="262255">
                <a:moveTo>
                  <a:pt x="0" y="262091"/>
                </a:moveTo>
                <a:lnTo>
                  <a:pt x="658990" y="87348"/>
                </a:lnTo>
                <a:lnTo>
                  <a:pt x="1296747" y="0"/>
                </a:lnTo>
                <a:lnTo>
                  <a:pt x="2614758" y="0"/>
                </a:lnTo>
              </a:path>
            </a:pathLst>
          </a:custGeom>
          <a:ln w="158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0160" y="2554459"/>
            <a:ext cx="3395382" cy="540124"/>
          </a:xfrm>
          <a:custGeom>
            <a:avLst/>
            <a:gdLst/>
            <a:ahLst/>
            <a:cxnLst/>
            <a:rect l="l" t="t" r="r" b="b"/>
            <a:pathLst>
              <a:path w="3848100" h="612139">
                <a:moveTo>
                  <a:pt x="0" y="0"/>
                </a:moveTo>
                <a:lnTo>
                  <a:pt x="637756" y="0"/>
                </a:lnTo>
                <a:lnTo>
                  <a:pt x="1296762" y="174742"/>
                </a:lnTo>
                <a:lnTo>
                  <a:pt x="1955767" y="262135"/>
                </a:lnTo>
                <a:lnTo>
                  <a:pt x="2550981" y="436878"/>
                </a:lnTo>
                <a:lnTo>
                  <a:pt x="3210031" y="524227"/>
                </a:lnTo>
                <a:lnTo>
                  <a:pt x="3847728" y="611620"/>
                </a:lnTo>
              </a:path>
            </a:pathLst>
          </a:custGeom>
          <a:ln w="158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2808" y="2662675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8964"/>
                </a:moveTo>
                <a:lnTo>
                  <a:pt x="89027" y="15217"/>
                </a:lnTo>
              </a:path>
              <a:path w="104775" h="104775">
                <a:moveTo>
                  <a:pt x="15277" y="15217"/>
                </a:moveTo>
                <a:lnTo>
                  <a:pt x="89027" y="88964"/>
                </a:lnTo>
              </a:path>
              <a:path w="104775" h="104775">
                <a:moveTo>
                  <a:pt x="0" y="52098"/>
                </a:moveTo>
                <a:lnTo>
                  <a:pt x="104245" y="52098"/>
                </a:lnTo>
              </a:path>
              <a:path w="104775" h="104775">
                <a:moveTo>
                  <a:pt x="52159" y="104240"/>
                </a:moveTo>
                <a:lnTo>
                  <a:pt x="52159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4284" y="2508438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9023"/>
                </a:moveTo>
                <a:lnTo>
                  <a:pt x="89027" y="15276"/>
                </a:lnTo>
              </a:path>
              <a:path w="104775" h="104775">
                <a:moveTo>
                  <a:pt x="15277" y="15276"/>
                </a:moveTo>
                <a:lnTo>
                  <a:pt x="89027" y="89023"/>
                </a:lnTo>
              </a:path>
              <a:path w="104775" h="104775">
                <a:moveTo>
                  <a:pt x="0" y="52157"/>
                </a:moveTo>
                <a:lnTo>
                  <a:pt x="104304" y="52157"/>
                </a:lnTo>
              </a:path>
              <a:path w="104775" h="104775">
                <a:moveTo>
                  <a:pt x="52144" y="104300"/>
                </a:moveTo>
                <a:lnTo>
                  <a:pt x="52144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7010" y="2431378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9008"/>
                </a:moveTo>
                <a:lnTo>
                  <a:pt x="89027" y="15276"/>
                </a:lnTo>
              </a:path>
              <a:path w="104775" h="104775">
                <a:moveTo>
                  <a:pt x="15277" y="15276"/>
                </a:moveTo>
                <a:lnTo>
                  <a:pt x="89027" y="89008"/>
                </a:lnTo>
              </a:path>
              <a:path w="104775" h="104775">
                <a:moveTo>
                  <a:pt x="0" y="52142"/>
                </a:moveTo>
                <a:lnTo>
                  <a:pt x="104245" y="52142"/>
                </a:lnTo>
              </a:path>
              <a:path w="104775" h="104775">
                <a:moveTo>
                  <a:pt x="52144" y="104300"/>
                </a:moveTo>
                <a:lnTo>
                  <a:pt x="52144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473" y="2431378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92" y="89008"/>
                </a:moveTo>
                <a:lnTo>
                  <a:pt x="89027" y="15276"/>
                </a:lnTo>
              </a:path>
              <a:path w="104775" h="104775">
                <a:moveTo>
                  <a:pt x="15292" y="15276"/>
                </a:moveTo>
                <a:lnTo>
                  <a:pt x="89027" y="89008"/>
                </a:lnTo>
              </a:path>
              <a:path w="104775" h="104775">
                <a:moveTo>
                  <a:pt x="0" y="52142"/>
                </a:moveTo>
                <a:lnTo>
                  <a:pt x="104319" y="52142"/>
                </a:lnTo>
              </a:path>
              <a:path w="104775" h="104775">
                <a:moveTo>
                  <a:pt x="52159" y="104300"/>
                </a:moveTo>
                <a:lnTo>
                  <a:pt x="52159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9948" y="2431378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9008"/>
                </a:moveTo>
                <a:lnTo>
                  <a:pt x="89027" y="15276"/>
                </a:lnTo>
              </a:path>
              <a:path w="104775" h="104775">
                <a:moveTo>
                  <a:pt x="15277" y="15276"/>
                </a:moveTo>
                <a:lnTo>
                  <a:pt x="89027" y="89008"/>
                </a:lnTo>
              </a:path>
              <a:path w="104775" h="104775">
                <a:moveTo>
                  <a:pt x="0" y="52142"/>
                </a:moveTo>
                <a:lnTo>
                  <a:pt x="104304" y="52142"/>
                </a:lnTo>
              </a:path>
              <a:path w="104775" h="104775">
                <a:moveTo>
                  <a:pt x="52159" y="104300"/>
                </a:moveTo>
                <a:lnTo>
                  <a:pt x="52159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4150" y="2508438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9023"/>
                </a:moveTo>
                <a:lnTo>
                  <a:pt x="89027" y="15276"/>
                </a:lnTo>
              </a:path>
              <a:path w="104775" h="104775">
                <a:moveTo>
                  <a:pt x="15277" y="15276"/>
                </a:moveTo>
                <a:lnTo>
                  <a:pt x="89027" y="89023"/>
                </a:lnTo>
              </a:path>
              <a:path w="104775" h="104775">
                <a:moveTo>
                  <a:pt x="0" y="52157"/>
                </a:moveTo>
                <a:lnTo>
                  <a:pt x="104304" y="52157"/>
                </a:lnTo>
              </a:path>
              <a:path w="104775" h="104775">
                <a:moveTo>
                  <a:pt x="52144" y="104300"/>
                </a:moveTo>
                <a:lnTo>
                  <a:pt x="52144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6877" y="2508438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9023"/>
                </a:moveTo>
                <a:lnTo>
                  <a:pt x="89027" y="15276"/>
                </a:lnTo>
              </a:path>
              <a:path w="104775" h="104775">
                <a:moveTo>
                  <a:pt x="15277" y="15276"/>
                </a:moveTo>
                <a:lnTo>
                  <a:pt x="89027" y="89023"/>
                </a:lnTo>
              </a:path>
              <a:path w="104775" h="104775">
                <a:moveTo>
                  <a:pt x="0" y="52157"/>
                </a:moveTo>
                <a:lnTo>
                  <a:pt x="104304" y="52157"/>
                </a:lnTo>
              </a:path>
              <a:path w="104775" h="104775">
                <a:moveTo>
                  <a:pt x="52144" y="104300"/>
                </a:moveTo>
                <a:lnTo>
                  <a:pt x="52144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8352" y="2662675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8964"/>
                </a:moveTo>
                <a:lnTo>
                  <a:pt x="89012" y="15217"/>
                </a:lnTo>
              </a:path>
              <a:path w="104775" h="104775">
                <a:moveTo>
                  <a:pt x="15277" y="15217"/>
                </a:moveTo>
                <a:lnTo>
                  <a:pt x="89012" y="88964"/>
                </a:lnTo>
              </a:path>
              <a:path w="104775" h="104775">
                <a:moveTo>
                  <a:pt x="0" y="52098"/>
                </a:moveTo>
                <a:lnTo>
                  <a:pt x="104304" y="52098"/>
                </a:lnTo>
              </a:path>
              <a:path w="104775" h="104775">
                <a:moveTo>
                  <a:pt x="52144" y="104240"/>
                </a:moveTo>
                <a:lnTo>
                  <a:pt x="52144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9814" y="2739748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9008"/>
                </a:moveTo>
                <a:lnTo>
                  <a:pt x="89027" y="15276"/>
                </a:lnTo>
              </a:path>
              <a:path w="104775" h="104775">
                <a:moveTo>
                  <a:pt x="15277" y="15276"/>
                </a:moveTo>
                <a:lnTo>
                  <a:pt x="89027" y="89008"/>
                </a:lnTo>
              </a:path>
              <a:path w="104775" h="104775">
                <a:moveTo>
                  <a:pt x="0" y="52142"/>
                </a:moveTo>
                <a:lnTo>
                  <a:pt x="104304" y="52142"/>
                </a:lnTo>
              </a:path>
              <a:path w="104775" h="104775">
                <a:moveTo>
                  <a:pt x="52159" y="104300"/>
                </a:moveTo>
                <a:lnTo>
                  <a:pt x="52159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5055" y="2893919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18" y="89023"/>
                </a:moveTo>
                <a:lnTo>
                  <a:pt x="88967" y="15291"/>
                </a:lnTo>
              </a:path>
              <a:path w="104775" h="104775">
                <a:moveTo>
                  <a:pt x="15218" y="15291"/>
                </a:moveTo>
                <a:lnTo>
                  <a:pt x="88967" y="89023"/>
                </a:lnTo>
              </a:path>
              <a:path w="104775" h="104775">
                <a:moveTo>
                  <a:pt x="0" y="52157"/>
                </a:moveTo>
                <a:lnTo>
                  <a:pt x="104245" y="52157"/>
                </a:lnTo>
              </a:path>
              <a:path w="104775" h="104775">
                <a:moveTo>
                  <a:pt x="52100" y="104314"/>
                </a:moveTo>
                <a:lnTo>
                  <a:pt x="52100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86531" y="2971044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77" y="88964"/>
                </a:moveTo>
                <a:lnTo>
                  <a:pt x="89027" y="15217"/>
                </a:lnTo>
              </a:path>
              <a:path w="104775" h="104775">
                <a:moveTo>
                  <a:pt x="15277" y="15217"/>
                </a:moveTo>
                <a:lnTo>
                  <a:pt x="89027" y="88964"/>
                </a:lnTo>
              </a:path>
              <a:path w="104775" h="104775">
                <a:moveTo>
                  <a:pt x="0" y="52098"/>
                </a:moveTo>
                <a:lnTo>
                  <a:pt x="104245" y="52098"/>
                </a:lnTo>
              </a:path>
              <a:path w="104775" h="104775">
                <a:moveTo>
                  <a:pt x="52144" y="104240"/>
                </a:moveTo>
                <a:lnTo>
                  <a:pt x="52144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49257" y="3048103"/>
            <a:ext cx="92449" cy="92449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5218" y="89023"/>
                </a:moveTo>
                <a:lnTo>
                  <a:pt x="88967" y="15291"/>
                </a:lnTo>
              </a:path>
              <a:path w="104775" h="104775">
                <a:moveTo>
                  <a:pt x="15218" y="15291"/>
                </a:moveTo>
                <a:lnTo>
                  <a:pt x="88967" y="89023"/>
                </a:lnTo>
              </a:path>
              <a:path w="104775" h="104775">
                <a:moveTo>
                  <a:pt x="0" y="52157"/>
                </a:moveTo>
                <a:lnTo>
                  <a:pt x="104245" y="52157"/>
                </a:lnTo>
              </a:path>
              <a:path w="104775" h="104775">
                <a:moveTo>
                  <a:pt x="52085" y="104314"/>
                </a:moveTo>
                <a:lnTo>
                  <a:pt x="52085" y="0"/>
                </a:lnTo>
              </a:path>
            </a:pathLst>
          </a:custGeom>
          <a:ln w="10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655" y="3365345"/>
            <a:ext cx="74338" cy="7429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131" y="3519530"/>
            <a:ext cx="74338" cy="742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5857" y="3365345"/>
            <a:ext cx="74338" cy="7429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7333" y="3365345"/>
            <a:ext cx="74325" cy="7429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8796" y="3288234"/>
            <a:ext cx="74338" cy="7434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2997" y="3211161"/>
            <a:ext cx="74338" cy="7429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5723" y="3288234"/>
            <a:ext cx="74338" cy="7434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7200" y="3365345"/>
            <a:ext cx="74325" cy="7429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8662" y="3288234"/>
            <a:ext cx="74338" cy="7434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3851" y="3365345"/>
            <a:ext cx="74338" cy="742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5378" y="3365345"/>
            <a:ext cx="74338" cy="7429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8052" y="3365345"/>
            <a:ext cx="74338" cy="7429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88588" y="2460054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5.2%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70059" y="2305870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5.4%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2787" y="2228753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5.5%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14262" y="2228753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5.5%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95737" y="2228753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5.5%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39927" y="2305870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5.4%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02705" y="2305870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5.4%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84124" y="2460054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5.2%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65596" y="2537121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5.1%</a:t>
            </a:r>
            <a:endParaRPr sz="101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90785" y="2691305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4.9%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72306" y="2768423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4.8%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34983" y="2845489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4.7%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8588" y="3153908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70060" y="3308093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4.1%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32787" y="3153908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14262" y="3153908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95729" y="3076791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4.4%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39927" y="2999724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4.5%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02654" y="3076791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4.4%</a:t>
            </a:r>
            <a:endParaRPr sz="1015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84125" y="3153908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65596" y="3076791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4.4%</a:t>
            </a:r>
            <a:endParaRPr sz="1015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90785" y="3153908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72260" y="3153908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35037" y="3153908"/>
            <a:ext cx="320488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4.3%</a:t>
            </a:r>
            <a:endParaRPr sz="1015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54493" y="2136894"/>
            <a:ext cx="64434" cy="291913"/>
          </a:xfrm>
          <a:custGeom>
            <a:avLst/>
            <a:gdLst/>
            <a:ahLst/>
            <a:cxnLst/>
            <a:rect l="l" t="t" r="r" b="b"/>
            <a:pathLst>
              <a:path w="73025" h="330835">
                <a:moveTo>
                  <a:pt x="66562" y="0"/>
                </a:moveTo>
                <a:lnTo>
                  <a:pt x="29354" y="330444"/>
                </a:lnTo>
              </a:path>
              <a:path w="73025" h="330835">
                <a:moveTo>
                  <a:pt x="0" y="263187"/>
                </a:moveTo>
                <a:lnTo>
                  <a:pt x="29354" y="330444"/>
                </a:lnTo>
                <a:lnTo>
                  <a:pt x="72934" y="271411"/>
                </a:lnTo>
              </a:path>
            </a:pathLst>
          </a:custGeom>
          <a:ln w="15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25199" y="2522336"/>
            <a:ext cx="64434" cy="291913"/>
          </a:xfrm>
          <a:custGeom>
            <a:avLst/>
            <a:gdLst/>
            <a:ahLst/>
            <a:cxnLst/>
            <a:rect l="l" t="t" r="r" b="b"/>
            <a:pathLst>
              <a:path w="73025" h="330835">
                <a:moveTo>
                  <a:pt x="6371" y="0"/>
                </a:moveTo>
                <a:lnTo>
                  <a:pt x="43580" y="330488"/>
                </a:lnTo>
              </a:path>
              <a:path w="73025" h="330835">
                <a:moveTo>
                  <a:pt x="0" y="271396"/>
                </a:moveTo>
                <a:lnTo>
                  <a:pt x="43580" y="330488"/>
                </a:lnTo>
                <a:lnTo>
                  <a:pt x="72934" y="263173"/>
                </a:lnTo>
              </a:path>
            </a:pathLst>
          </a:custGeom>
          <a:ln w="15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42365" y="1751798"/>
            <a:ext cx="742390" cy="3738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80126" marR="4483" indent="-69480">
              <a:lnSpc>
                <a:spcPct val="121700"/>
              </a:lnSpc>
              <a:spcBef>
                <a:spcPts val="84"/>
              </a:spcBef>
            </a:pPr>
            <a:r>
              <a:rPr sz="1015" b="1" dirty="0">
                <a:latin typeface="Arial"/>
                <a:cs typeface="Arial"/>
              </a:rPr>
              <a:t>New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Jersey </a:t>
            </a:r>
            <a:r>
              <a:rPr sz="1015" b="1" dirty="0">
                <a:latin typeface="Arial"/>
                <a:cs typeface="Arial"/>
              </a:rPr>
              <a:t>May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18" dirty="0">
                <a:latin typeface="Arial"/>
                <a:cs typeface="Arial"/>
              </a:rPr>
              <a:t>2025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59645" y="2137181"/>
            <a:ext cx="742390" cy="3738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80126" marR="4483" indent="-69480">
              <a:lnSpc>
                <a:spcPct val="121800"/>
              </a:lnSpc>
              <a:spcBef>
                <a:spcPts val="84"/>
              </a:spcBef>
            </a:pPr>
            <a:r>
              <a:rPr sz="1015" b="1" dirty="0">
                <a:latin typeface="Arial"/>
                <a:cs typeface="Arial"/>
              </a:rPr>
              <a:t>New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Jersey </a:t>
            </a:r>
            <a:r>
              <a:rPr sz="1015" b="1" dirty="0">
                <a:latin typeface="Arial"/>
                <a:cs typeface="Arial"/>
              </a:rPr>
              <a:t>May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18" dirty="0">
                <a:latin typeface="Arial"/>
                <a:cs typeface="Arial"/>
              </a:rPr>
              <a:t>2026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61959" y="3520110"/>
            <a:ext cx="108137" cy="350744"/>
          </a:xfrm>
          <a:custGeom>
            <a:avLst/>
            <a:gdLst/>
            <a:ahLst/>
            <a:cxnLst/>
            <a:rect l="l" t="t" r="r" b="b"/>
            <a:pathLst>
              <a:path w="122555" h="397510">
                <a:moveTo>
                  <a:pt x="122353" y="396885"/>
                </a:moveTo>
                <a:lnTo>
                  <a:pt x="19619" y="0"/>
                </a:lnTo>
              </a:path>
              <a:path w="122555" h="397510">
                <a:moveTo>
                  <a:pt x="71067" y="52320"/>
                </a:moveTo>
                <a:lnTo>
                  <a:pt x="19619" y="0"/>
                </a:lnTo>
                <a:lnTo>
                  <a:pt x="0" y="70723"/>
                </a:lnTo>
              </a:path>
            </a:pathLst>
          </a:custGeom>
          <a:ln w="15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74129" y="3520110"/>
            <a:ext cx="108137" cy="350744"/>
          </a:xfrm>
          <a:custGeom>
            <a:avLst/>
            <a:gdLst/>
            <a:ahLst/>
            <a:cxnLst/>
            <a:rect l="l" t="t" r="r" b="b"/>
            <a:pathLst>
              <a:path w="122554" h="397510">
                <a:moveTo>
                  <a:pt x="0" y="396885"/>
                </a:moveTo>
                <a:lnTo>
                  <a:pt x="102733" y="0"/>
                </a:lnTo>
              </a:path>
              <a:path w="122554" h="397510">
                <a:moveTo>
                  <a:pt x="122353" y="70723"/>
                </a:moveTo>
                <a:lnTo>
                  <a:pt x="102733" y="0"/>
                </a:lnTo>
                <a:lnTo>
                  <a:pt x="51285" y="52320"/>
                </a:lnTo>
              </a:path>
            </a:pathLst>
          </a:custGeom>
          <a:ln w="15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42365" y="3827180"/>
            <a:ext cx="858370" cy="3738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37840" marR="4483" indent="-127194">
              <a:lnSpc>
                <a:spcPct val="121700"/>
              </a:lnSpc>
              <a:spcBef>
                <a:spcPts val="84"/>
              </a:spcBef>
            </a:pPr>
            <a:r>
              <a:rPr sz="1015" b="1" dirty="0">
                <a:latin typeface="Arial"/>
                <a:cs typeface="Arial"/>
              </a:rPr>
              <a:t>United</a:t>
            </a:r>
            <a:r>
              <a:rPr sz="1015" b="1" spc="31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States </a:t>
            </a:r>
            <a:r>
              <a:rPr sz="1015" b="1" dirty="0">
                <a:latin typeface="Arial"/>
                <a:cs typeface="Arial"/>
              </a:rPr>
              <a:t>May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18" dirty="0">
                <a:latin typeface="Arial"/>
                <a:cs typeface="Arial"/>
              </a:rPr>
              <a:t>2025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43811" y="3827180"/>
            <a:ext cx="858370" cy="3738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37840" marR="4483" indent="-127194">
              <a:lnSpc>
                <a:spcPct val="121700"/>
              </a:lnSpc>
              <a:spcBef>
                <a:spcPts val="84"/>
              </a:spcBef>
            </a:pPr>
            <a:r>
              <a:rPr sz="1015" b="1" dirty="0">
                <a:latin typeface="Arial"/>
                <a:cs typeface="Arial"/>
              </a:rPr>
              <a:t>United</a:t>
            </a:r>
            <a:r>
              <a:rPr sz="1015" b="1" spc="31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States </a:t>
            </a:r>
            <a:r>
              <a:rPr sz="1015" b="1" dirty="0">
                <a:latin typeface="Arial"/>
                <a:cs typeface="Arial"/>
              </a:rPr>
              <a:t>May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18" dirty="0">
                <a:latin typeface="Arial"/>
                <a:cs typeface="Arial"/>
              </a:rPr>
              <a:t>2026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06481" y="5715301"/>
            <a:ext cx="7531474" cy="0"/>
          </a:xfrm>
          <a:custGeom>
            <a:avLst/>
            <a:gdLst/>
            <a:ahLst/>
            <a:cxnLst/>
            <a:rect l="l" t="t" r="r" b="b"/>
            <a:pathLst>
              <a:path w="8535670">
                <a:moveTo>
                  <a:pt x="0" y="0"/>
                </a:moveTo>
                <a:lnTo>
                  <a:pt x="8535229" y="0"/>
                </a:lnTo>
              </a:path>
            </a:pathLst>
          </a:custGeom>
          <a:ln w="15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072579" y="5783617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54050" y="5794585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Jun-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16777" y="5816316"/>
            <a:ext cx="156197" cy="40061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Jul-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98248" y="5783708"/>
            <a:ext cx="156197" cy="465604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Aug-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79719" y="5790921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Sep-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42446" y="5801824"/>
            <a:ext cx="156197" cy="42974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Oct-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23917" y="5787282"/>
            <a:ext cx="156197" cy="458881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Nov-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86644" y="5790857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Dec-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68116" y="5798160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Jan-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49586" y="5794585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Feb-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74825" y="5794521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356297" y="5798186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Apr-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919025" y="5783617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pic>
        <p:nvPicPr>
          <p:cNvPr id="76" name="object 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86658" y="1033018"/>
            <a:ext cx="180746" cy="74345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4691383" y="1024212"/>
            <a:ext cx="180974" cy="92449"/>
            <a:chOff x="5164501" y="1160773"/>
            <a:chExt cx="205104" cy="104775"/>
          </a:xfrm>
        </p:grpSpPr>
        <p:sp>
          <p:nvSpPr>
            <p:cNvPr id="78" name="object 78"/>
            <p:cNvSpPr/>
            <p:nvPr/>
          </p:nvSpPr>
          <p:spPr>
            <a:xfrm>
              <a:off x="5164501" y="1212856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4">
                  <a:moveTo>
                    <a:pt x="0" y="0"/>
                  </a:moveTo>
                  <a:lnTo>
                    <a:pt x="204845" y="0"/>
                  </a:lnTo>
                </a:path>
              </a:pathLst>
            </a:custGeom>
            <a:ln w="158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14749" y="1160773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5277" y="88964"/>
                  </a:moveTo>
                  <a:lnTo>
                    <a:pt x="89012" y="15217"/>
                  </a:lnTo>
                </a:path>
                <a:path w="104775" h="104775">
                  <a:moveTo>
                    <a:pt x="15277" y="15217"/>
                  </a:moveTo>
                  <a:lnTo>
                    <a:pt x="89012" y="88964"/>
                  </a:lnTo>
                </a:path>
                <a:path w="104775" h="104775">
                  <a:moveTo>
                    <a:pt x="0" y="52083"/>
                  </a:moveTo>
                  <a:lnTo>
                    <a:pt x="104304" y="52083"/>
                  </a:lnTo>
                </a:path>
                <a:path w="104775" h="104775">
                  <a:moveTo>
                    <a:pt x="52144" y="104240"/>
                  </a:moveTo>
                  <a:lnTo>
                    <a:pt x="52144" y="0"/>
                  </a:lnTo>
                </a:path>
              </a:pathLst>
            </a:custGeom>
            <a:ln w="10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750435" y="981593"/>
            <a:ext cx="1947022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  <a:tabLst>
                <a:tab pos="1215903" algn="l"/>
              </a:tabLst>
            </a:pPr>
            <a:r>
              <a:rPr sz="1015" b="1" dirty="0">
                <a:latin typeface="Arial"/>
                <a:cs typeface="Arial"/>
              </a:rPr>
              <a:t>United</a:t>
            </a:r>
            <a:r>
              <a:rPr sz="1015" b="1" spc="31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States</a:t>
            </a:r>
            <a:r>
              <a:rPr sz="1015" b="1" dirty="0">
                <a:latin typeface="Arial"/>
                <a:cs typeface="Arial"/>
              </a:rPr>
              <a:t>	New</a:t>
            </a:r>
            <a:r>
              <a:rPr sz="1015" b="1" spc="18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Jersey</a:t>
            </a:r>
            <a:endParaRPr sz="1015"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6</a:t>
            </a:fld>
            <a:endParaRPr spc="-22" dirty="0"/>
          </a:p>
        </p:txBody>
      </p:sp>
      <p:sp>
        <p:nvSpPr>
          <p:cNvPr id="81" name="object 81" descr="$PPTXTitle"/>
          <p:cNvSpPr txBox="1">
            <a:spLocks noGrp="1"/>
          </p:cNvSpPr>
          <p:nvPr>
            <p:ph type="title"/>
          </p:nvPr>
        </p:nvSpPr>
        <p:spPr>
          <a:xfrm>
            <a:off x="-252880" y="372440"/>
            <a:ext cx="7261412" cy="324651"/>
          </a:xfrm>
          <a:prstGeom prst="rect">
            <a:avLst/>
          </a:prstGeom>
        </p:spPr>
        <p:txBody>
          <a:bodyPr vert="horz" wrap="square" lIns="0" tIns="72781" rIns="0" bIns="0" rtlCol="0">
            <a:spAutoFit/>
          </a:bodyPr>
          <a:lstStyle/>
          <a:p>
            <a:pPr marL="2134274">
              <a:spcBef>
                <a:spcPts val="101"/>
              </a:spcBef>
            </a:pPr>
            <a:r>
              <a:rPr sz="1632" b="1" dirty="0"/>
              <a:t>Unemployment</a:t>
            </a:r>
            <a:r>
              <a:rPr sz="1632" b="1" spc="115" dirty="0"/>
              <a:t> </a:t>
            </a:r>
            <a:r>
              <a:rPr sz="1632" b="1" spc="-9" dirty="0"/>
              <a:t>Rates</a:t>
            </a:r>
            <a:endParaRPr sz="1632" b="1" dirty="0"/>
          </a:p>
        </p:txBody>
      </p:sp>
      <p:sp>
        <p:nvSpPr>
          <p:cNvPr id="82" name="object 82"/>
          <p:cNvSpPr txBox="1"/>
          <p:nvPr/>
        </p:nvSpPr>
        <p:spPr>
          <a:xfrm>
            <a:off x="795275" y="5317337"/>
            <a:ext cx="604557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No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household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survey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was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conducted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for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October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2025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due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to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the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federal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lapse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in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appropriations.</a:t>
            </a:r>
            <a:endParaRPr sz="101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832" y="4906895"/>
            <a:ext cx="2307291" cy="72278"/>
          </a:xfrm>
          <a:custGeom>
            <a:avLst/>
            <a:gdLst/>
            <a:ahLst/>
            <a:cxnLst/>
            <a:rect l="l" t="t" r="r" b="b"/>
            <a:pathLst>
              <a:path w="2614929" h="81914">
                <a:moveTo>
                  <a:pt x="0" y="0"/>
                </a:moveTo>
                <a:lnTo>
                  <a:pt x="658990" y="81392"/>
                </a:lnTo>
                <a:lnTo>
                  <a:pt x="1955752" y="81392"/>
                </a:lnTo>
                <a:lnTo>
                  <a:pt x="2614758" y="0"/>
                </a:lnTo>
              </a:path>
            </a:pathLst>
          </a:custGeom>
          <a:ln w="1580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0160" y="4691431"/>
            <a:ext cx="3395382" cy="143996"/>
          </a:xfrm>
          <a:custGeom>
            <a:avLst/>
            <a:gdLst/>
            <a:ahLst/>
            <a:cxnLst/>
            <a:rect l="l" t="t" r="r" b="b"/>
            <a:pathLst>
              <a:path w="3848100" h="163195">
                <a:moveTo>
                  <a:pt x="0" y="162814"/>
                </a:moveTo>
                <a:lnTo>
                  <a:pt x="1955767" y="162814"/>
                </a:lnTo>
                <a:lnTo>
                  <a:pt x="2550981" y="81377"/>
                </a:lnTo>
                <a:lnTo>
                  <a:pt x="3210031" y="81377"/>
                </a:lnTo>
                <a:lnTo>
                  <a:pt x="3847728" y="0"/>
                </a:lnTo>
              </a:path>
            </a:pathLst>
          </a:custGeom>
          <a:ln w="1580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8832" y="2393529"/>
            <a:ext cx="2307291" cy="143996"/>
          </a:xfrm>
          <a:custGeom>
            <a:avLst/>
            <a:gdLst/>
            <a:ahLst/>
            <a:cxnLst/>
            <a:rect l="l" t="t" r="r" b="b"/>
            <a:pathLst>
              <a:path w="2614929" h="163194">
                <a:moveTo>
                  <a:pt x="0" y="81377"/>
                </a:moveTo>
                <a:lnTo>
                  <a:pt x="658990" y="162755"/>
                </a:lnTo>
                <a:lnTo>
                  <a:pt x="1296747" y="81377"/>
                </a:lnTo>
                <a:lnTo>
                  <a:pt x="1955752" y="81377"/>
                </a:lnTo>
                <a:lnTo>
                  <a:pt x="2614758" y="0"/>
                </a:lnTo>
              </a:path>
            </a:pathLst>
          </a:custGeom>
          <a:ln w="15809">
            <a:solidFill>
              <a:srgbClr val="0A4F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0160" y="2393529"/>
            <a:ext cx="3395382" cy="215713"/>
          </a:xfrm>
          <a:custGeom>
            <a:avLst/>
            <a:gdLst/>
            <a:ahLst/>
            <a:cxnLst/>
            <a:rect l="l" t="t" r="r" b="b"/>
            <a:pathLst>
              <a:path w="3848100" h="244475">
                <a:moveTo>
                  <a:pt x="0" y="0"/>
                </a:moveTo>
                <a:lnTo>
                  <a:pt x="637756" y="0"/>
                </a:lnTo>
                <a:lnTo>
                  <a:pt x="1296762" y="81377"/>
                </a:lnTo>
                <a:lnTo>
                  <a:pt x="1955767" y="81377"/>
                </a:lnTo>
                <a:lnTo>
                  <a:pt x="2550981" y="162755"/>
                </a:lnTo>
                <a:lnTo>
                  <a:pt x="3210031" y="244147"/>
                </a:lnTo>
                <a:lnTo>
                  <a:pt x="3847728" y="162755"/>
                </a:lnTo>
              </a:path>
            </a:pathLst>
          </a:custGeom>
          <a:ln w="15809">
            <a:solidFill>
              <a:srgbClr val="0A4F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659" y="2411161"/>
            <a:ext cx="108294" cy="10828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09158" y="4867235"/>
            <a:ext cx="79562" cy="79562"/>
            <a:chOff x="1104646" y="5516200"/>
            <a:chExt cx="90170" cy="90170"/>
          </a:xfrm>
        </p:grpSpPr>
        <p:sp>
          <p:nvSpPr>
            <p:cNvPr id="8" name="object 8"/>
            <p:cNvSpPr/>
            <p:nvPr/>
          </p:nvSpPr>
          <p:spPr>
            <a:xfrm>
              <a:off x="1109897" y="552145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9897" y="552145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122" y="2482965"/>
            <a:ext cx="108294" cy="10830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690634" y="4939039"/>
            <a:ext cx="79562" cy="79562"/>
            <a:chOff x="1763652" y="5597578"/>
            <a:chExt cx="90170" cy="90170"/>
          </a:xfrm>
        </p:grpSpPr>
        <p:sp>
          <p:nvSpPr>
            <p:cNvPr id="12" name="object 12"/>
            <p:cNvSpPr/>
            <p:nvPr/>
          </p:nvSpPr>
          <p:spPr>
            <a:xfrm>
              <a:off x="1768902" y="560282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8902" y="560282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8847" y="2411161"/>
            <a:ext cx="108294" cy="10828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253360" y="4939039"/>
            <a:ext cx="79562" cy="79562"/>
            <a:chOff x="2401408" y="5597578"/>
            <a:chExt cx="90170" cy="90170"/>
          </a:xfrm>
        </p:grpSpPr>
        <p:sp>
          <p:nvSpPr>
            <p:cNvPr id="16" name="object 16"/>
            <p:cNvSpPr/>
            <p:nvPr/>
          </p:nvSpPr>
          <p:spPr>
            <a:xfrm>
              <a:off x="2406659" y="560282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06659" y="560282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0323" y="2411161"/>
            <a:ext cx="108294" cy="10828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834823" y="4939039"/>
            <a:ext cx="79562" cy="79562"/>
            <a:chOff x="3060399" y="5597578"/>
            <a:chExt cx="90170" cy="90170"/>
          </a:xfrm>
        </p:grpSpPr>
        <p:sp>
          <p:nvSpPr>
            <p:cNvPr id="20" name="object 20"/>
            <p:cNvSpPr/>
            <p:nvPr/>
          </p:nvSpPr>
          <p:spPr>
            <a:xfrm>
              <a:off x="3065649" y="560282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65649" y="560282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1799" y="2339358"/>
            <a:ext cx="108294" cy="10828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416298" y="4867235"/>
            <a:ext cx="79562" cy="79562"/>
            <a:chOff x="3719405" y="5516200"/>
            <a:chExt cx="90170" cy="90170"/>
          </a:xfrm>
        </p:grpSpPr>
        <p:sp>
          <p:nvSpPr>
            <p:cNvPr id="24" name="object 24"/>
            <p:cNvSpPr/>
            <p:nvPr/>
          </p:nvSpPr>
          <p:spPr>
            <a:xfrm>
              <a:off x="3724655" y="552145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24655" y="552145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5988" y="2339358"/>
            <a:ext cx="108306" cy="108289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4560500" y="4795419"/>
            <a:ext cx="79562" cy="79562"/>
            <a:chOff x="5016167" y="5434808"/>
            <a:chExt cx="90170" cy="90170"/>
          </a:xfrm>
        </p:grpSpPr>
        <p:sp>
          <p:nvSpPr>
            <p:cNvPr id="28" name="object 28"/>
            <p:cNvSpPr/>
            <p:nvPr/>
          </p:nvSpPr>
          <p:spPr>
            <a:xfrm>
              <a:off x="5021417" y="544005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1417" y="544005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8714" y="2339358"/>
            <a:ext cx="108306" cy="10828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5123226" y="4795419"/>
            <a:ext cx="79562" cy="79562"/>
            <a:chOff x="5653923" y="5434808"/>
            <a:chExt cx="90170" cy="90170"/>
          </a:xfrm>
        </p:grpSpPr>
        <p:sp>
          <p:nvSpPr>
            <p:cNvPr id="32" name="object 32"/>
            <p:cNvSpPr/>
            <p:nvPr/>
          </p:nvSpPr>
          <p:spPr>
            <a:xfrm>
              <a:off x="5659174" y="544005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59174" y="544005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0189" y="2411161"/>
            <a:ext cx="108294" cy="108289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5704689" y="4795419"/>
            <a:ext cx="79562" cy="79562"/>
            <a:chOff x="6312914" y="5434808"/>
            <a:chExt cx="90170" cy="90170"/>
          </a:xfrm>
        </p:grpSpPr>
        <p:sp>
          <p:nvSpPr>
            <p:cNvPr id="36" name="object 36"/>
            <p:cNvSpPr/>
            <p:nvPr/>
          </p:nvSpPr>
          <p:spPr>
            <a:xfrm>
              <a:off x="6318165" y="544005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18165" y="544005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1717" y="2411161"/>
            <a:ext cx="108294" cy="10828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6286217" y="4795419"/>
            <a:ext cx="79562" cy="79562"/>
            <a:chOff x="6971979" y="5434808"/>
            <a:chExt cx="90170" cy="90170"/>
          </a:xfrm>
        </p:grpSpPr>
        <p:sp>
          <p:nvSpPr>
            <p:cNvPr id="40" name="object 40"/>
            <p:cNvSpPr/>
            <p:nvPr/>
          </p:nvSpPr>
          <p:spPr>
            <a:xfrm>
              <a:off x="6977229" y="544005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77229" y="544005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6906" y="2482965"/>
            <a:ext cx="108294" cy="108303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6811405" y="4723615"/>
            <a:ext cx="79562" cy="79562"/>
            <a:chOff x="7567193" y="5353430"/>
            <a:chExt cx="90170" cy="90170"/>
          </a:xfrm>
        </p:grpSpPr>
        <p:sp>
          <p:nvSpPr>
            <p:cNvPr id="44" name="object 44"/>
            <p:cNvSpPr/>
            <p:nvPr/>
          </p:nvSpPr>
          <p:spPr>
            <a:xfrm>
              <a:off x="7572443" y="535868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72443" y="535868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8368" y="2554782"/>
            <a:ext cx="108294" cy="10828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7392880" y="4723615"/>
            <a:ext cx="79562" cy="79562"/>
            <a:chOff x="8226198" y="5353430"/>
            <a:chExt cx="90170" cy="90170"/>
          </a:xfrm>
        </p:grpSpPr>
        <p:sp>
          <p:nvSpPr>
            <p:cNvPr id="48" name="object 48"/>
            <p:cNvSpPr/>
            <p:nvPr/>
          </p:nvSpPr>
          <p:spPr>
            <a:xfrm>
              <a:off x="8231449" y="535868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31449" y="535868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41095" y="2482965"/>
            <a:ext cx="108294" cy="108303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7955607" y="4651811"/>
            <a:ext cx="79562" cy="79562"/>
            <a:chOff x="8863955" y="5272053"/>
            <a:chExt cx="90170" cy="90170"/>
          </a:xfrm>
        </p:grpSpPr>
        <p:sp>
          <p:nvSpPr>
            <p:cNvPr id="52" name="object 52"/>
            <p:cNvSpPr/>
            <p:nvPr/>
          </p:nvSpPr>
          <p:spPr>
            <a:xfrm>
              <a:off x="8869205" y="5277303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50" y="79347"/>
                  </a:moveTo>
                  <a:lnTo>
                    <a:pt x="0" y="79347"/>
                  </a:lnTo>
                  <a:lnTo>
                    <a:pt x="0" y="0"/>
                  </a:lnTo>
                  <a:lnTo>
                    <a:pt x="79350" y="0"/>
                  </a:lnTo>
                  <a:lnTo>
                    <a:pt x="79350" y="7934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869205" y="5277303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50" y="0"/>
                  </a:lnTo>
                  <a:lnTo>
                    <a:pt x="79350" y="79347"/>
                  </a:lnTo>
                  <a:lnTo>
                    <a:pt x="0" y="79347"/>
                  </a:lnTo>
                  <a:lnTo>
                    <a:pt x="0" y="0"/>
                  </a:lnTo>
                  <a:close/>
                </a:path>
              </a:pathLst>
            </a:custGeom>
            <a:ln w="10500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10397" y="2216700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63.6</a:t>
            </a:r>
            <a:endParaRPr sz="1015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10397" y="4658263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60.2</a:t>
            </a:r>
            <a:endParaRPr sz="1015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91868" y="2288506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63.5</a:t>
            </a:r>
            <a:endParaRPr sz="1015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91868" y="4730069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60.1</a:t>
            </a:r>
            <a:endParaRPr sz="1015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54595" y="2216700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63.6</a:t>
            </a:r>
            <a:endParaRPr sz="1015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54595" y="4730069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60.1</a:t>
            </a:r>
            <a:endParaRPr sz="1015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36066" y="2216700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63.6</a:t>
            </a:r>
            <a:endParaRPr sz="1015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36066" y="4730069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60.1</a:t>
            </a:r>
            <a:endParaRPr sz="1015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17537" y="2144894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63.7</a:t>
            </a:r>
            <a:endParaRPr sz="1015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17537" y="4658263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60.2</a:t>
            </a:r>
            <a:endParaRPr sz="1015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61735" y="2144894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63.7</a:t>
            </a:r>
            <a:endParaRPr sz="1015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61735" y="4586456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60.3</a:t>
            </a:r>
            <a:endParaRPr sz="1015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24462" y="2144894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63.7</a:t>
            </a:r>
            <a:endParaRPr sz="1015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024462" y="4586456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60.3</a:t>
            </a:r>
            <a:endParaRPr sz="1015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605933" y="2216700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63.6</a:t>
            </a:r>
            <a:endParaRPr sz="1015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605933" y="4586456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60.3</a:t>
            </a:r>
            <a:endParaRPr sz="1015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87405" y="2216700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63.6</a:t>
            </a:r>
            <a:endParaRPr sz="1015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87405" y="4586456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60.3</a:t>
            </a:r>
            <a:endParaRPr sz="1015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12593" y="2288505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63.5</a:t>
            </a:r>
            <a:endParaRPr sz="1015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12593" y="4514650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60.4</a:t>
            </a:r>
            <a:endParaRPr sz="1015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94115" y="2360312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63.4</a:t>
            </a:r>
            <a:endParaRPr sz="1015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94115" y="4514650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60.4</a:t>
            </a:r>
            <a:endParaRPr sz="1015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856791" y="2288505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63.5</a:t>
            </a:r>
            <a:endParaRPr sz="1015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856791" y="4442844"/>
            <a:ext cx="277346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spc="-18" dirty="0">
                <a:latin typeface="Arial"/>
                <a:cs typeface="Arial"/>
              </a:rPr>
              <a:t>60.5</a:t>
            </a:r>
            <a:endParaRPr sz="1015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68268" y="3795846"/>
            <a:ext cx="3264274" cy="285704"/>
          </a:xfrm>
          <a:prstGeom prst="rect">
            <a:avLst/>
          </a:prstGeom>
          <a:ln w="15809">
            <a:solidFill>
              <a:srgbClr val="FFBF00"/>
            </a:solidFill>
          </a:ln>
        </p:spPr>
        <p:txBody>
          <a:bodyPr vert="horz" wrap="square" lIns="0" tIns="61072" rIns="0" bIns="0" rtlCol="0">
            <a:spAutoFit/>
          </a:bodyPr>
          <a:lstStyle/>
          <a:p>
            <a:pPr marL="81807">
              <a:spcBef>
                <a:spcPts val="481"/>
              </a:spcBef>
            </a:pPr>
            <a:r>
              <a:rPr sz="1456" b="1" dirty="0">
                <a:latin typeface="Arial"/>
                <a:cs typeface="Arial"/>
              </a:rPr>
              <a:t>Employment - Population Ratio </a:t>
            </a:r>
            <a:r>
              <a:rPr sz="1456" b="1" spc="-22" dirty="0">
                <a:latin typeface="Arial"/>
                <a:cs typeface="Arial"/>
              </a:rPr>
              <a:t>(%)</a:t>
            </a:r>
            <a:endParaRPr sz="1456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005806" y="1295697"/>
            <a:ext cx="3189194" cy="295888"/>
          </a:xfrm>
          <a:prstGeom prst="rect">
            <a:avLst/>
          </a:prstGeom>
          <a:ln w="15809">
            <a:solidFill>
              <a:srgbClr val="0A4FA1"/>
            </a:solidFill>
          </a:ln>
        </p:spPr>
        <p:txBody>
          <a:bodyPr vert="horz" wrap="square" lIns="0" tIns="71157" rIns="0" bIns="0" rtlCol="0">
            <a:spAutoFit/>
          </a:bodyPr>
          <a:lstStyle/>
          <a:p>
            <a:pPr marL="69480">
              <a:spcBef>
                <a:spcPts val="560"/>
              </a:spcBef>
            </a:pPr>
            <a:r>
              <a:rPr sz="1456" b="1" dirty="0">
                <a:latin typeface="Arial"/>
                <a:cs typeface="Arial"/>
              </a:rPr>
              <a:t>Labor Force Participation Rate </a:t>
            </a:r>
            <a:r>
              <a:rPr sz="1456" b="1" spc="-22" dirty="0">
                <a:latin typeface="Arial"/>
                <a:cs typeface="Arial"/>
              </a:rPr>
              <a:t>(%)</a:t>
            </a:r>
            <a:endParaRPr sz="1456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06481" y="5715301"/>
            <a:ext cx="7531474" cy="0"/>
          </a:xfrm>
          <a:custGeom>
            <a:avLst/>
            <a:gdLst/>
            <a:ahLst/>
            <a:cxnLst/>
            <a:rect l="l" t="t" r="r" b="b"/>
            <a:pathLst>
              <a:path w="8535670">
                <a:moveTo>
                  <a:pt x="0" y="0"/>
                </a:moveTo>
                <a:lnTo>
                  <a:pt x="8535229" y="0"/>
                </a:lnTo>
              </a:path>
            </a:pathLst>
          </a:custGeom>
          <a:ln w="15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72579" y="5783617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7</a:t>
            </a:fld>
            <a:endParaRPr spc="-22" dirty="0"/>
          </a:p>
        </p:txBody>
      </p:sp>
      <p:sp>
        <p:nvSpPr>
          <p:cNvPr id="82" name="object 82"/>
          <p:cNvSpPr txBox="1"/>
          <p:nvPr/>
        </p:nvSpPr>
        <p:spPr>
          <a:xfrm>
            <a:off x="1654050" y="5794585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Jun-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16777" y="5816316"/>
            <a:ext cx="156197" cy="40061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Jul-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798248" y="5783708"/>
            <a:ext cx="156197" cy="465604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Aug-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79719" y="5790921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Sep-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942446" y="5801824"/>
            <a:ext cx="156197" cy="42974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Oct-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23917" y="5787282"/>
            <a:ext cx="156197" cy="458881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Nov-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086644" y="5790857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Dec-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668116" y="5798160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Jan-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249586" y="5794585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Feb-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774825" y="5794521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356297" y="5798186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Apr-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919025" y="5783617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94" name="object 94" descr="$PPTXTitle"/>
          <p:cNvSpPr txBox="1">
            <a:spLocks noGrp="1"/>
          </p:cNvSpPr>
          <p:nvPr>
            <p:ph type="title"/>
          </p:nvPr>
        </p:nvSpPr>
        <p:spPr>
          <a:xfrm>
            <a:off x="1433693" y="547538"/>
            <a:ext cx="6276975" cy="501269"/>
          </a:xfrm>
          <a:prstGeom prst="rect">
            <a:avLst/>
          </a:prstGeom>
        </p:spPr>
        <p:txBody>
          <a:bodyPr vert="horz" wrap="square" lIns="0" tIns="39221" rIns="0" bIns="0" rtlCol="0">
            <a:spAutoFit/>
          </a:bodyPr>
          <a:lstStyle/>
          <a:p>
            <a:pPr marL="2307414" marR="4483" indent="-2296768" algn="just">
              <a:lnSpc>
                <a:spcPts val="1782"/>
              </a:lnSpc>
              <a:spcBef>
                <a:spcPts val="309"/>
              </a:spcBef>
            </a:pPr>
            <a:r>
              <a:rPr sz="1632" b="1" dirty="0"/>
              <a:t>New</a:t>
            </a:r>
            <a:r>
              <a:rPr sz="1632" b="1" spc="53" dirty="0"/>
              <a:t> </a:t>
            </a:r>
            <a:r>
              <a:rPr sz="1632" b="1" dirty="0"/>
              <a:t>Jersey</a:t>
            </a:r>
            <a:r>
              <a:rPr sz="1632" b="1" spc="53" dirty="0"/>
              <a:t> </a:t>
            </a:r>
            <a:r>
              <a:rPr sz="1632" b="1" dirty="0"/>
              <a:t>Labor</a:t>
            </a:r>
            <a:r>
              <a:rPr sz="1632" b="1" spc="57" dirty="0"/>
              <a:t> </a:t>
            </a:r>
            <a:r>
              <a:rPr sz="1632" b="1" dirty="0"/>
              <a:t>Force</a:t>
            </a:r>
            <a:r>
              <a:rPr sz="1632" b="1" spc="53" dirty="0"/>
              <a:t> </a:t>
            </a:r>
            <a:r>
              <a:rPr sz="1632" b="1" dirty="0"/>
              <a:t>Participation</a:t>
            </a:r>
            <a:r>
              <a:rPr sz="1632" b="1" spc="53" dirty="0"/>
              <a:t> </a:t>
            </a:r>
            <a:r>
              <a:rPr sz="1632" b="1" dirty="0"/>
              <a:t>Rate</a:t>
            </a:r>
            <a:r>
              <a:rPr sz="1632" b="1" spc="57" dirty="0"/>
              <a:t> </a:t>
            </a:r>
            <a:r>
              <a:rPr sz="1632" b="1" dirty="0"/>
              <a:t>and</a:t>
            </a:r>
            <a:r>
              <a:rPr sz="1632" b="1" spc="53" dirty="0"/>
              <a:t> </a:t>
            </a:r>
            <a:r>
              <a:rPr sz="1632" b="1" dirty="0"/>
              <a:t>Employment</a:t>
            </a:r>
            <a:r>
              <a:rPr sz="1632" b="1" spc="53" dirty="0"/>
              <a:t> </a:t>
            </a:r>
            <a:r>
              <a:rPr sz="1632" b="1" spc="-22" dirty="0"/>
              <a:t>to </a:t>
            </a:r>
            <a:r>
              <a:rPr sz="1632" b="1" dirty="0"/>
              <a:t>Population</a:t>
            </a:r>
            <a:r>
              <a:rPr sz="1632" b="1" spc="84" dirty="0"/>
              <a:t> </a:t>
            </a:r>
            <a:r>
              <a:rPr sz="1632" b="1" spc="-9" dirty="0"/>
              <a:t>Ratio</a:t>
            </a:r>
            <a:endParaRPr sz="1632" b="1" dirty="0"/>
          </a:p>
        </p:txBody>
      </p:sp>
      <p:sp>
        <p:nvSpPr>
          <p:cNvPr id="95" name="object 95"/>
          <p:cNvSpPr txBox="1"/>
          <p:nvPr/>
        </p:nvSpPr>
        <p:spPr>
          <a:xfrm>
            <a:off x="795275" y="5317337"/>
            <a:ext cx="604557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No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household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survey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was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conducted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for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October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2025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due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to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the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federal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lapse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in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appropriations.</a:t>
            </a:r>
            <a:endParaRPr sz="101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832" y="2304924"/>
            <a:ext cx="270622" cy="3221691"/>
          </a:xfrm>
          <a:custGeom>
            <a:avLst/>
            <a:gdLst/>
            <a:ahLst/>
            <a:cxnLst/>
            <a:rect l="l" t="t" r="r" b="b"/>
            <a:pathLst>
              <a:path w="306705" h="3651250">
                <a:moveTo>
                  <a:pt x="306260" y="3651173"/>
                </a:moveTo>
                <a:lnTo>
                  <a:pt x="0" y="3651173"/>
                </a:lnTo>
                <a:lnTo>
                  <a:pt x="0" y="0"/>
                </a:lnTo>
                <a:lnTo>
                  <a:pt x="306260" y="0"/>
                </a:lnTo>
                <a:lnTo>
                  <a:pt x="306260" y="3651173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7309" y="2189649"/>
            <a:ext cx="270622" cy="3337112"/>
          </a:xfrm>
          <a:custGeom>
            <a:avLst/>
            <a:gdLst/>
            <a:ahLst/>
            <a:cxnLst/>
            <a:rect l="l" t="t" r="r" b="b"/>
            <a:pathLst>
              <a:path w="306705" h="3782060">
                <a:moveTo>
                  <a:pt x="306260" y="3781818"/>
                </a:moveTo>
                <a:lnTo>
                  <a:pt x="0" y="3781818"/>
                </a:lnTo>
                <a:lnTo>
                  <a:pt x="0" y="0"/>
                </a:lnTo>
                <a:lnTo>
                  <a:pt x="306260" y="0"/>
                </a:lnTo>
                <a:lnTo>
                  <a:pt x="306260" y="378181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821" y="2092821"/>
            <a:ext cx="270622" cy="3434043"/>
          </a:xfrm>
          <a:custGeom>
            <a:avLst/>
            <a:gdLst/>
            <a:ahLst/>
            <a:cxnLst/>
            <a:rect l="l" t="t" r="r" b="b"/>
            <a:pathLst>
              <a:path w="306705" h="3891915">
                <a:moveTo>
                  <a:pt x="306260" y="3891557"/>
                </a:moveTo>
                <a:lnTo>
                  <a:pt x="0" y="3891557"/>
                </a:lnTo>
                <a:lnTo>
                  <a:pt x="0" y="0"/>
                </a:lnTo>
                <a:lnTo>
                  <a:pt x="306260" y="0"/>
                </a:lnTo>
                <a:lnTo>
                  <a:pt x="306260" y="3891557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6364" y="2041139"/>
            <a:ext cx="270622" cy="3485590"/>
          </a:xfrm>
          <a:custGeom>
            <a:avLst/>
            <a:gdLst/>
            <a:ahLst/>
            <a:cxnLst/>
            <a:rect l="l" t="t" r="r" b="b"/>
            <a:pathLst>
              <a:path w="306704" h="3950335">
                <a:moveTo>
                  <a:pt x="306260" y="3950130"/>
                </a:moveTo>
                <a:lnTo>
                  <a:pt x="0" y="3950130"/>
                </a:lnTo>
                <a:lnTo>
                  <a:pt x="0" y="0"/>
                </a:lnTo>
                <a:lnTo>
                  <a:pt x="306260" y="0"/>
                </a:lnTo>
                <a:lnTo>
                  <a:pt x="306260" y="3950130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4905" y="2043021"/>
            <a:ext cx="270622" cy="3483908"/>
          </a:xfrm>
          <a:custGeom>
            <a:avLst/>
            <a:gdLst/>
            <a:ahLst/>
            <a:cxnLst/>
            <a:rect l="l" t="t" r="r" b="b"/>
            <a:pathLst>
              <a:path w="306704" h="3948429">
                <a:moveTo>
                  <a:pt x="306260" y="3947996"/>
                </a:moveTo>
                <a:lnTo>
                  <a:pt x="0" y="3947996"/>
                </a:lnTo>
                <a:lnTo>
                  <a:pt x="0" y="0"/>
                </a:lnTo>
                <a:lnTo>
                  <a:pt x="306260" y="0"/>
                </a:lnTo>
                <a:lnTo>
                  <a:pt x="306260" y="3947996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3895" y="2149302"/>
            <a:ext cx="270622" cy="3377452"/>
          </a:xfrm>
          <a:custGeom>
            <a:avLst/>
            <a:gdLst/>
            <a:ahLst/>
            <a:cxnLst/>
            <a:rect l="l" t="t" r="r" b="b"/>
            <a:pathLst>
              <a:path w="306704" h="3827779">
                <a:moveTo>
                  <a:pt x="306260" y="3827545"/>
                </a:moveTo>
                <a:lnTo>
                  <a:pt x="0" y="3827545"/>
                </a:lnTo>
                <a:lnTo>
                  <a:pt x="0" y="0"/>
                </a:lnTo>
                <a:lnTo>
                  <a:pt x="306260" y="0"/>
                </a:lnTo>
                <a:lnTo>
                  <a:pt x="306260" y="3827545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4407" y="2171829"/>
            <a:ext cx="270622" cy="3355040"/>
          </a:xfrm>
          <a:custGeom>
            <a:avLst/>
            <a:gdLst/>
            <a:ahLst/>
            <a:cxnLst/>
            <a:rect l="l" t="t" r="r" b="b"/>
            <a:pathLst>
              <a:path w="306704" h="3802379">
                <a:moveTo>
                  <a:pt x="306260" y="3802015"/>
                </a:moveTo>
                <a:lnTo>
                  <a:pt x="0" y="3802015"/>
                </a:lnTo>
                <a:lnTo>
                  <a:pt x="0" y="0"/>
                </a:lnTo>
                <a:lnTo>
                  <a:pt x="306260" y="0"/>
                </a:lnTo>
                <a:lnTo>
                  <a:pt x="306260" y="3802015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2950" y="2347050"/>
            <a:ext cx="270622" cy="3179669"/>
          </a:xfrm>
          <a:custGeom>
            <a:avLst/>
            <a:gdLst/>
            <a:ahLst/>
            <a:cxnLst/>
            <a:rect l="l" t="t" r="r" b="b"/>
            <a:pathLst>
              <a:path w="306704" h="3603625">
                <a:moveTo>
                  <a:pt x="306260" y="3603431"/>
                </a:moveTo>
                <a:lnTo>
                  <a:pt x="0" y="3603431"/>
                </a:lnTo>
                <a:lnTo>
                  <a:pt x="0" y="0"/>
                </a:lnTo>
                <a:lnTo>
                  <a:pt x="306260" y="0"/>
                </a:lnTo>
                <a:lnTo>
                  <a:pt x="306260" y="3603431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1492" y="2467528"/>
            <a:ext cx="270622" cy="3059206"/>
          </a:xfrm>
          <a:custGeom>
            <a:avLst/>
            <a:gdLst/>
            <a:ahLst/>
            <a:cxnLst/>
            <a:rect l="l" t="t" r="r" b="b"/>
            <a:pathLst>
              <a:path w="306704" h="3467100">
                <a:moveTo>
                  <a:pt x="306260" y="3466888"/>
                </a:moveTo>
                <a:lnTo>
                  <a:pt x="0" y="3466888"/>
                </a:lnTo>
                <a:lnTo>
                  <a:pt x="0" y="0"/>
                </a:lnTo>
                <a:lnTo>
                  <a:pt x="306260" y="0"/>
                </a:lnTo>
                <a:lnTo>
                  <a:pt x="306260" y="346688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5943" y="2614365"/>
            <a:ext cx="270622" cy="2912408"/>
          </a:xfrm>
          <a:custGeom>
            <a:avLst/>
            <a:gdLst/>
            <a:ahLst/>
            <a:cxnLst/>
            <a:rect l="l" t="t" r="r" b="b"/>
            <a:pathLst>
              <a:path w="306704" h="3300729">
                <a:moveTo>
                  <a:pt x="306260" y="3300473"/>
                </a:moveTo>
                <a:lnTo>
                  <a:pt x="0" y="3300473"/>
                </a:lnTo>
                <a:lnTo>
                  <a:pt x="0" y="0"/>
                </a:lnTo>
                <a:lnTo>
                  <a:pt x="306260" y="0"/>
                </a:lnTo>
                <a:lnTo>
                  <a:pt x="306260" y="3300473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4486" y="2749749"/>
            <a:ext cx="270622" cy="2776818"/>
          </a:xfrm>
          <a:custGeom>
            <a:avLst/>
            <a:gdLst/>
            <a:ahLst/>
            <a:cxnLst/>
            <a:rect l="l" t="t" r="r" b="b"/>
            <a:pathLst>
              <a:path w="306704" h="3147060">
                <a:moveTo>
                  <a:pt x="306260" y="3147038"/>
                </a:moveTo>
                <a:lnTo>
                  <a:pt x="0" y="3147038"/>
                </a:lnTo>
                <a:lnTo>
                  <a:pt x="0" y="0"/>
                </a:lnTo>
                <a:lnTo>
                  <a:pt x="306260" y="0"/>
                </a:lnTo>
                <a:lnTo>
                  <a:pt x="306260" y="314703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06481" y="2855311"/>
            <a:ext cx="7531474" cy="2678766"/>
            <a:chOff x="761612" y="3236018"/>
            <a:chExt cx="8535670" cy="3035935"/>
          </a:xfrm>
        </p:grpSpPr>
        <p:sp>
          <p:nvSpPr>
            <p:cNvPr id="14" name="object 14"/>
            <p:cNvSpPr/>
            <p:nvPr/>
          </p:nvSpPr>
          <p:spPr>
            <a:xfrm>
              <a:off x="8602583" y="3236018"/>
              <a:ext cx="306705" cy="3027680"/>
            </a:xfrm>
            <a:custGeom>
              <a:avLst/>
              <a:gdLst/>
              <a:ahLst/>
              <a:cxnLst/>
              <a:rect l="l" t="t" r="r" b="b"/>
              <a:pathLst>
                <a:path w="306704" h="3027679">
                  <a:moveTo>
                    <a:pt x="306260" y="3027402"/>
                  </a:moveTo>
                  <a:lnTo>
                    <a:pt x="0" y="3027402"/>
                  </a:lnTo>
                  <a:lnTo>
                    <a:pt x="0" y="0"/>
                  </a:lnTo>
                  <a:lnTo>
                    <a:pt x="306260" y="0"/>
                  </a:lnTo>
                  <a:lnTo>
                    <a:pt x="306260" y="3027402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1612" y="6263421"/>
              <a:ext cx="8535670" cy="0"/>
            </a:xfrm>
            <a:custGeom>
              <a:avLst/>
              <a:gdLst/>
              <a:ahLst/>
              <a:cxnLst/>
              <a:rect l="l" t="t" r="r" b="b"/>
              <a:pathLst>
                <a:path w="8535670">
                  <a:moveTo>
                    <a:pt x="0" y="0"/>
                  </a:moveTo>
                  <a:lnTo>
                    <a:pt x="8535229" y="0"/>
                  </a:lnTo>
                </a:path>
              </a:pathLst>
            </a:custGeom>
            <a:ln w="15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07719" y="1773874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256,800</a:t>
            </a:r>
            <a:endParaRPr sz="1015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8</a:t>
            </a:fld>
            <a:endParaRPr spc="-22" dirty="0"/>
          </a:p>
        </p:txBody>
      </p:sp>
      <p:sp>
        <p:nvSpPr>
          <p:cNvPr id="17" name="object 17"/>
          <p:cNvSpPr txBox="1"/>
          <p:nvPr/>
        </p:nvSpPr>
        <p:spPr>
          <a:xfrm>
            <a:off x="1766207" y="1658657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262,715</a:t>
            </a:r>
            <a:endParaRPr sz="101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06717" y="1561826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267,686</a:t>
            </a:r>
            <a:endParaRPr sz="101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65256" y="1510091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270,340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3795" y="1511980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270,243</a:t>
            </a:r>
            <a:endParaRPr sz="101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2793" y="1618310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264,786</a:t>
            </a:r>
            <a:endParaRPr sz="101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63303" y="1640832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263,630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21842" y="1816007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254,637</a:t>
            </a:r>
            <a:endParaRPr sz="101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80382" y="1936484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248,452</a:t>
            </a:r>
            <a:endParaRPr sz="101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4834" y="2083314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240,914</a:t>
            </a:r>
            <a:endParaRPr sz="101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43373" y="2218704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233,963</a:t>
            </a:r>
            <a:endParaRPr sz="101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83883" y="2324319"/>
            <a:ext cx="156197" cy="49530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228,543</a:t>
            </a:r>
            <a:endParaRPr sz="101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7719" y="5579792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66207" y="5590760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Jun-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06717" y="5612491"/>
            <a:ext cx="156197" cy="40061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Jul-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65256" y="5579882"/>
            <a:ext cx="156197" cy="465604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Aug-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23795" y="5587096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Sep-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64305" y="5597999"/>
            <a:ext cx="156197" cy="42974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Oct-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22793" y="5583457"/>
            <a:ext cx="156197" cy="458881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Nov-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63303" y="5587032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Dec-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21842" y="5594335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Jan-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80382" y="5590760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Feb-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84834" y="5590696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43373" y="5594361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Apr-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83883" y="5579792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5276" y="1023368"/>
            <a:ext cx="179350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latin typeface="Arial"/>
                <a:cs typeface="Arial"/>
              </a:rPr>
              <a:t>Year-Over-Year: -</a:t>
            </a:r>
            <a:r>
              <a:rPr sz="1235" b="1" spc="-9" dirty="0">
                <a:latin typeface="Arial"/>
                <a:cs typeface="Arial"/>
              </a:rPr>
              <a:t>28,257</a:t>
            </a:r>
            <a:endParaRPr sz="1235">
              <a:latin typeface="Arial"/>
              <a:cs typeface="Arial"/>
            </a:endParaRPr>
          </a:p>
        </p:txBody>
      </p:sp>
      <p:sp>
        <p:nvSpPr>
          <p:cNvPr id="42" name="object 42" descr="$PPTXTitle"/>
          <p:cNvSpPr txBox="1">
            <a:spLocks noGrp="1"/>
          </p:cNvSpPr>
          <p:nvPr>
            <p:ph type="title"/>
          </p:nvPr>
        </p:nvSpPr>
        <p:spPr>
          <a:xfrm>
            <a:off x="146345" y="401491"/>
            <a:ext cx="7261412" cy="324651"/>
          </a:xfrm>
          <a:prstGeom prst="rect">
            <a:avLst/>
          </a:prstGeom>
        </p:spPr>
        <p:txBody>
          <a:bodyPr vert="horz" wrap="square" lIns="0" tIns="72781" rIns="0" bIns="0" rtlCol="0">
            <a:spAutoFit/>
          </a:bodyPr>
          <a:lstStyle/>
          <a:p>
            <a:pPr marL="1442273">
              <a:spcBef>
                <a:spcPts val="101"/>
              </a:spcBef>
            </a:pPr>
            <a:r>
              <a:rPr sz="1632" b="1" dirty="0"/>
              <a:t>New</a:t>
            </a:r>
            <a:r>
              <a:rPr sz="1632" b="1" spc="57" dirty="0"/>
              <a:t> </a:t>
            </a:r>
            <a:r>
              <a:rPr sz="1632" b="1" dirty="0"/>
              <a:t>Jersey</a:t>
            </a:r>
            <a:r>
              <a:rPr sz="1632" b="1" spc="62" dirty="0"/>
              <a:t> </a:t>
            </a:r>
            <a:r>
              <a:rPr sz="1632" b="1" dirty="0"/>
              <a:t>Unemployed</a:t>
            </a:r>
            <a:r>
              <a:rPr sz="1632" b="1" spc="62" dirty="0"/>
              <a:t> </a:t>
            </a:r>
            <a:r>
              <a:rPr sz="1632" b="1" spc="-9" dirty="0"/>
              <a:t>Residents</a:t>
            </a:r>
            <a:endParaRPr sz="1632" b="1" dirty="0"/>
          </a:p>
        </p:txBody>
      </p:sp>
      <p:sp>
        <p:nvSpPr>
          <p:cNvPr id="43" name="object 43"/>
          <p:cNvSpPr txBox="1"/>
          <p:nvPr/>
        </p:nvSpPr>
        <p:spPr>
          <a:xfrm>
            <a:off x="795275" y="6070638"/>
            <a:ext cx="604557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No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household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survey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was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conducted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for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October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2025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due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to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the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federal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lapse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in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appropriations.</a:t>
            </a:r>
            <a:endParaRPr sz="101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832" y="2448884"/>
            <a:ext cx="270622" cy="3077695"/>
          </a:xfrm>
          <a:custGeom>
            <a:avLst/>
            <a:gdLst/>
            <a:ahLst/>
            <a:cxnLst/>
            <a:rect l="l" t="t" r="r" b="b"/>
            <a:pathLst>
              <a:path w="306705" h="3488054">
                <a:moveTo>
                  <a:pt x="306260" y="3488018"/>
                </a:moveTo>
                <a:lnTo>
                  <a:pt x="0" y="3488018"/>
                </a:lnTo>
                <a:lnTo>
                  <a:pt x="0" y="0"/>
                </a:lnTo>
                <a:lnTo>
                  <a:pt x="306260" y="0"/>
                </a:lnTo>
                <a:lnTo>
                  <a:pt x="306260" y="3488018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7309" y="2483767"/>
            <a:ext cx="270622" cy="3042957"/>
          </a:xfrm>
          <a:custGeom>
            <a:avLst/>
            <a:gdLst/>
            <a:ahLst/>
            <a:cxnLst/>
            <a:rect l="l" t="t" r="r" b="b"/>
            <a:pathLst>
              <a:path w="306705" h="3448685">
                <a:moveTo>
                  <a:pt x="306260" y="3448485"/>
                </a:moveTo>
                <a:lnTo>
                  <a:pt x="0" y="3448485"/>
                </a:lnTo>
                <a:lnTo>
                  <a:pt x="0" y="0"/>
                </a:lnTo>
                <a:lnTo>
                  <a:pt x="306260" y="0"/>
                </a:lnTo>
                <a:lnTo>
                  <a:pt x="306260" y="3448485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821" y="2491232"/>
            <a:ext cx="270622" cy="3035673"/>
          </a:xfrm>
          <a:custGeom>
            <a:avLst/>
            <a:gdLst/>
            <a:ahLst/>
            <a:cxnLst/>
            <a:rect l="l" t="t" r="r" b="b"/>
            <a:pathLst>
              <a:path w="306705" h="3440429">
                <a:moveTo>
                  <a:pt x="306260" y="3440024"/>
                </a:moveTo>
                <a:lnTo>
                  <a:pt x="0" y="3440024"/>
                </a:lnTo>
                <a:lnTo>
                  <a:pt x="0" y="0"/>
                </a:lnTo>
                <a:lnTo>
                  <a:pt x="306260" y="0"/>
                </a:lnTo>
                <a:lnTo>
                  <a:pt x="306260" y="3440024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6364" y="2468353"/>
            <a:ext cx="270622" cy="3058646"/>
          </a:xfrm>
          <a:custGeom>
            <a:avLst/>
            <a:gdLst/>
            <a:ahLst/>
            <a:cxnLst/>
            <a:rect l="l" t="t" r="r" b="b"/>
            <a:pathLst>
              <a:path w="306704" h="3466465">
                <a:moveTo>
                  <a:pt x="306260" y="3465954"/>
                </a:moveTo>
                <a:lnTo>
                  <a:pt x="0" y="3465954"/>
                </a:lnTo>
                <a:lnTo>
                  <a:pt x="0" y="0"/>
                </a:lnTo>
                <a:lnTo>
                  <a:pt x="306260" y="0"/>
                </a:lnTo>
                <a:lnTo>
                  <a:pt x="306260" y="3465954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4905" y="2418605"/>
            <a:ext cx="270622" cy="3107951"/>
          </a:xfrm>
          <a:custGeom>
            <a:avLst/>
            <a:gdLst/>
            <a:ahLst/>
            <a:cxnLst/>
            <a:rect l="l" t="t" r="r" b="b"/>
            <a:pathLst>
              <a:path w="306704" h="3522345">
                <a:moveTo>
                  <a:pt x="306260" y="3522335"/>
                </a:moveTo>
                <a:lnTo>
                  <a:pt x="0" y="3522335"/>
                </a:lnTo>
                <a:lnTo>
                  <a:pt x="0" y="0"/>
                </a:lnTo>
                <a:lnTo>
                  <a:pt x="306260" y="0"/>
                </a:lnTo>
                <a:lnTo>
                  <a:pt x="306260" y="3522335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3895" y="2334590"/>
            <a:ext cx="270622" cy="3191996"/>
          </a:xfrm>
          <a:custGeom>
            <a:avLst/>
            <a:gdLst/>
            <a:ahLst/>
            <a:cxnLst/>
            <a:rect l="l" t="t" r="r" b="b"/>
            <a:pathLst>
              <a:path w="306704" h="3617595">
                <a:moveTo>
                  <a:pt x="306260" y="3617552"/>
                </a:moveTo>
                <a:lnTo>
                  <a:pt x="0" y="3617552"/>
                </a:lnTo>
                <a:lnTo>
                  <a:pt x="0" y="0"/>
                </a:lnTo>
                <a:lnTo>
                  <a:pt x="306260" y="0"/>
                </a:lnTo>
                <a:lnTo>
                  <a:pt x="306260" y="3617552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4407" y="2332144"/>
            <a:ext cx="270622" cy="3194797"/>
          </a:xfrm>
          <a:custGeom>
            <a:avLst/>
            <a:gdLst/>
            <a:ahLst/>
            <a:cxnLst/>
            <a:rect l="l" t="t" r="r" b="b"/>
            <a:pathLst>
              <a:path w="306704" h="3620770">
                <a:moveTo>
                  <a:pt x="306260" y="3620323"/>
                </a:moveTo>
                <a:lnTo>
                  <a:pt x="0" y="3620323"/>
                </a:lnTo>
                <a:lnTo>
                  <a:pt x="0" y="0"/>
                </a:lnTo>
                <a:lnTo>
                  <a:pt x="306260" y="0"/>
                </a:lnTo>
                <a:lnTo>
                  <a:pt x="306260" y="3620323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2950" y="2266669"/>
            <a:ext cx="270622" cy="3260351"/>
          </a:xfrm>
          <a:custGeom>
            <a:avLst/>
            <a:gdLst/>
            <a:ahLst/>
            <a:cxnLst/>
            <a:rect l="l" t="t" r="r" b="b"/>
            <a:pathLst>
              <a:path w="306704" h="3695065">
                <a:moveTo>
                  <a:pt x="306260" y="3694529"/>
                </a:moveTo>
                <a:lnTo>
                  <a:pt x="0" y="3694529"/>
                </a:lnTo>
                <a:lnTo>
                  <a:pt x="0" y="0"/>
                </a:lnTo>
                <a:lnTo>
                  <a:pt x="306260" y="0"/>
                </a:lnTo>
                <a:lnTo>
                  <a:pt x="306260" y="3694529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1492" y="2262839"/>
            <a:ext cx="270622" cy="3263713"/>
          </a:xfrm>
          <a:custGeom>
            <a:avLst/>
            <a:gdLst/>
            <a:ahLst/>
            <a:cxnLst/>
            <a:rect l="l" t="t" r="r" b="b"/>
            <a:pathLst>
              <a:path w="306704" h="3698875">
                <a:moveTo>
                  <a:pt x="306260" y="3698870"/>
                </a:moveTo>
                <a:lnTo>
                  <a:pt x="0" y="3698870"/>
                </a:lnTo>
                <a:lnTo>
                  <a:pt x="0" y="0"/>
                </a:lnTo>
                <a:lnTo>
                  <a:pt x="306260" y="0"/>
                </a:lnTo>
                <a:lnTo>
                  <a:pt x="306260" y="3698870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5943" y="2246952"/>
            <a:ext cx="270622" cy="3279962"/>
          </a:xfrm>
          <a:custGeom>
            <a:avLst/>
            <a:gdLst/>
            <a:ahLst/>
            <a:cxnLst/>
            <a:rect l="l" t="t" r="r" b="b"/>
            <a:pathLst>
              <a:path w="306704" h="3717290">
                <a:moveTo>
                  <a:pt x="306260" y="3716873"/>
                </a:moveTo>
                <a:lnTo>
                  <a:pt x="0" y="3716873"/>
                </a:lnTo>
                <a:lnTo>
                  <a:pt x="0" y="0"/>
                </a:lnTo>
                <a:lnTo>
                  <a:pt x="306260" y="0"/>
                </a:lnTo>
                <a:lnTo>
                  <a:pt x="306260" y="3716873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4486" y="2217131"/>
            <a:ext cx="270622" cy="3309657"/>
          </a:xfrm>
          <a:custGeom>
            <a:avLst/>
            <a:gdLst/>
            <a:ahLst/>
            <a:cxnLst/>
            <a:rect l="l" t="t" r="r" b="b"/>
            <a:pathLst>
              <a:path w="306704" h="3750945">
                <a:moveTo>
                  <a:pt x="306260" y="3750672"/>
                </a:moveTo>
                <a:lnTo>
                  <a:pt x="0" y="3750672"/>
                </a:lnTo>
                <a:lnTo>
                  <a:pt x="0" y="0"/>
                </a:lnTo>
                <a:lnTo>
                  <a:pt x="306260" y="0"/>
                </a:lnTo>
                <a:lnTo>
                  <a:pt x="306260" y="3750672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06481" y="2125506"/>
            <a:ext cx="7531474" cy="3408268"/>
            <a:chOff x="761612" y="2408907"/>
            <a:chExt cx="8535670" cy="3862704"/>
          </a:xfrm>
        </p:grpSpPr>
        <p:sp>
          <p:nvSpPr>
            <p:cNvPr id="14" name="object 14"/>
            <p:cNvSpPr/>
            <p:nvPr/>
          </p:nvSpPr>
          <p:spPr>
            <a:xfrm>
              <a:off x="8602583" y="2408907"/>
              <a:ext cx="306705" cy="3855085"/>
            </a:xfrm>
            <a:custGeom>
              <a:avLst/>
              <a:gdLst/>
              <a:ahLst/>
              <a:cxnLst/>
              <a:rect l="l" t="t" r="r" b="b"/>
              <a:pathLst>
                <a:path w="306704" h="3855085">
                  <a:moveTo>
                    <a:pt x="306260" y="3854513"/>
                  </a:moveTo>
                  <a:lnTo>
                    <a:pt x="0" y="3854513"/>
                  </a:lnTo>
                  <a:lnTo>
                    <a:pt x="0" y="0"/>
                  </a:lnTo>
                  <a:lnTo>
                    <a:pt x="306260" y="0"/>
                  </a:lnTo>
                  <a:lnTo>
                    <a:pt x="306260" y="3854513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1612" y="6263421"/>
              <a:ext cx="8535670" cy="0"/>
            </a:xfrm>
            <a:custGeom>
              <a:avLst/>
              <a:gdLst/>
              <a:ahLst/>
              <a:cxnLst/>
              <a:rect l="l" t="t" r="r" b="b"/>
              <a:pathLst>
                <a:path w="8535670">
                  <a:moveTo>
                    <a:pt x="0" y="0"/>
                  </a:moveTo>
                  <a:lnTo>
                    <a:pt x="8535229" y="0"/>
                  </a:lnTo>
                </a:path>
              </a:pathLst>
            </a:custGeom>
            <a:ln w="15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07719" y="1797827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4,641,144</a:t>
            </a:r>
            <a:endParaRPr sz="1015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4946129" y="7338938"/>
            <a:ext cx="1663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fld id="{81D60167-4931-47E6-BA6A-407CBD079E47}" type="slidenum">
              <a:rPr lang="en-US" spc="-25" smtClean="0"/>
              <a:pPr marL="12700"/>
              <a:t>9</a:t>
            </a:fld>
            <a:endParaRPr spc="-22" dirty="0"/>
          </a:p>
        </p:txBody>
      </p:sp>
      <p:sp>
        <p:nvSpPr>
          <p:cNvPr id="17" name="object 17"/>
          <p:cNvSpPr txBox="1"/>
          <p:nvPr/>
        </p:nvSpPr>
        <p:spPr>
          <a:xfrm>
            <a:off x="1766207" y="1832708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4,636,881</a:t>
            </a:r>
            <a:endParaRPr sz="101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06717" y="1840164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4,635,972</a:t>
            </a:r>
            <a:endParaRPr sz="101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65256" y="1817284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4,638,766</a:t>
            </a:r>
            <a:endParaRPr sz="101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3795" y="1767592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4,644,843</a:t>
            </a:r>
            <a:endParaRPr sz="101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2793" y="1683529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4,655,110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63303" y="1681128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4,655,408</a:t>
            </a:r>
            <a:endParaRPr sz="101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21842" y="1615604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4,663,409</a:t>
            </a:r>
            <a:endParaRPr sz="101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80382" y="1611825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4,663,876</a:t>
            </a:r>
            <a:endParaRPr sz="101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4834" y="1595942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4,665,813</a:t>
            </a:r>
            <a:endParaRPr sz="101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43373" y="1566116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4,669,460</a:t>
            </a:r>
            <a:endParaRPr sz="101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83883" y="1474443"/>
            <a:ext cx="156197" cy="604557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spc="-9" dirty="0">
                <a:latin typeface="Arial"/>
                <a:cs typeface="Arial"/>
              </a:rPr>
              <a:t>4,680,657</a:t>
            </a:r>
            <a:endParaRPr sz="101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7719" y="5579792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66207" y="5590760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Jun-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06717" y="5612491"/>
            <a:ext cx="156197" cy="400610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Jul-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65256" y="5579882"/>
            <a:ext cx="156197" cy="465604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Aug-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23795" y="5587096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Sep-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64305" y="5597999"/>
            <a:ext cx="156197" cy="42974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Oct-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22793" y="5583457"/>
            <a:ext cx="156197" cy="458881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Nov-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63303" y="5587032"/>
            <a:ext cx="156197" cy="451596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Dec-</a:t>
            </a:r>
            <a:r>
              <a:rPr sz="1015" b="1" spc="-22" dirty="0">
                <a:latin typeface="Arial"/>
                <a:cs typeface="Arial"/>
              </a:rPr>
              <a:t>25</a:t>
            </a:r>
            <a:endParaRPr sz="1015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21842" y="5594335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Jan-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80382" y="5590760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Feb-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84834" y="5590696"/>
            <a:ext cx="156197" cy="444313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43373" y="5594361"/>
            <a:ext cx="156197" cy="437029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Apr-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83883" y="5579792"/>
            <a:ext cx="156197" cy="466165"/>
          </a:xfrm>
          <a:prstGeom prst="rect">
            <a:avLst/>
          </a:prstGeom>
        </p:spPr>
        <p:txBody>
          <a:bodyPr vert="vert270" wrap="square" lIns="0" tIns="560" rIns="0" bIns="0" rtlCol="0">
            <a:spAutoFit/>
          </a:bodyPr>
          <a:lstStyle/>
          <a:p>
            <a:pPr marL="11206">
              <a:spcBef>
                <a:spcPts val="4"/>
              </a:spcBef>
            </a:pPr>
            <a:r>
              <a:rPr sz="1015" b="1" dirty="0">
                <a:latin typeface="Arial"/>
                <a:cs typeface="Arial"/>
              </a:rPr>
              <a:t>May-</a:t>
            </a:r>
            <a:r>
              <a:rPr sz="1015" b="1" spc="-22" dirty="0">
                <a:latin typeface="Arial"/>
                <a:cs typeface="Arial"/>
              </a:rPr>
              <a:t>26</a:t>
            </a:r>
            <a:endParaRPr sz="1015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5276" y="1023368"/>
            <a:ext cx="183272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b="1" dirty="0">
                <a:latin typeface="Arial"/>
                <a:cs typeface="Arial"/>
              </a:rPr>
              <a:t>Year-Over-Year: </a:t>
            </a:r>
            <a:r>
              <a:rPr sz="1235" b="1" spc="-9" dirty="0">
                <a:latin typeface="Arial"/>
                <a:cs typeface="Arial"/>
              </a:rPr>
              <a:t>+39,513</a:t>
            </a:r>
            <a:endParaRPr sz="1235">
              <a:latin typeface="Arial"/>
              <a:cs typeface="Arial"/>
            </a:endParaRPr>
          </a:p>
        </p:txBody>
      </p:sp>
      <p:sp>
        <p:nvSpPr>
          <p:cNvPr id="42" name="object 42" descr="$PPTXTitle"/>
          <p:cNvSpPr txBox="1">
            <a:spLocks noGrp="1"/>
          </p:cNvSpPr>
          <p:nvPr>
            <p:ph type="title"/>
          </p:nvPr>
        </p:nvSpPr>
        <p:spPr>
          <a:xfrm>
            <a:off x="147669" y="384216"/>
            <a:ext cx="7261412" cy="324651"/>
          </a:xfrm>
          <a:prstGeom prst="rect">
            <a:avLst/>
          </a:prstGeom>
        </p:spPr>
        <p:txBody>
          <a:bodyPr vert="horz" wrap="square" lIns="0" tIns="72781" rIns="0" bIns="0" rtlCol="0">
            <a:spAutoFit/>
          </a:bodyPr>
          <a:lstStyle/>
          <a:p>
            <a:pPr marL="1570028">
              <a:spcBef>
                <a:spcPts val="101"/>
              </a:spcBef>
            </a:pPr>
            <a:r>
              <a:rPr sz="1632" b="1" dirty="0"/>
              <a:t>New</a:t>
            </a:r>
            <a:r>
              <a:rPr sz="1632" b="1" spc="53" dirty="0"/>
              <a:t> </a:t>
            </a:r>
            <a:r>
              <a:rPr sz="1632" b="1" dirty="0"/>
              <a:t>Jersey</a:t>
            </a:r>
            <a:r>
              <a:rPr sz="1632" b="1" spc="53" dirty="0"/>
              <a:t> </a:t>
            </a:r>
            <a:r>
              <a:rPr sz="1632" b="1" dirty="0"/>
              <a:t>Employed</a:t>
            </a:r>
            <a:r>
              <a:rPr sz="1632" b="1" spc="53" dirty="0"/>
              <a:t> </a:t>
            </a:r>
            <a:r>
              <a:rPr sz="1632" b="1" spc="-9" dirty="0"/>
              <a:t>Residents</a:t>
            </a:r>
            <a:endParaRPr sz="1632" b="1" dirty="0"/>
          </a:p>
        </p:txBody>
      </p:sp>
      <p:sp>
        <p:nvSpPr>
          <p:cNvPr id="43" name="object 43"/>
          <p:cNvSpPr txBox="1"/>
          <p:nvPr/>
        </p:nvSpPr>
        <p:spPr>
          <a:xfrm>
            <a:off x="795275" y="6070638"/>
            <a:ext cx="6045574" cy="16920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15" b="1" dirty="0">
                <a:latin typeface="Arial"/>
                <a:cs typeface="Arial"/>
              </a:rPr>
              <a:t>No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household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survey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was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conducted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for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October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2025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due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to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the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federal</a:t>
            </a:r>
            <a:r>
              <a:rPr sz="1015" b="1" spc="22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lapse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dirty="0">
                <a:latin typeface="Arial"/>
                <a:cs typeface="Arial"/>
              </a:rPr>
              <a:t>in</a:t>
            </a:r>
            <a:r>
              <a:rPr sz="1015" b="1" spc="26" dirty="0">
                <a:latin typeface="Arial"/>
                <a:cs typeface="Arial"/>
              </a:rPr>
              <a:t> </a:t>
            </a:r>
            <a:r>
              <a:rPr sz="1015" b="1" spc="-9" dirty="0">
                <a:latin typeface="Arial"/>
                <a:cs typeface="Arial"/>
              </a:rPr>
              <a:t>appropriations.</a:t>
            </a:r>
            <a:endParaRPr sz="101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56754C80DB0E42AFD28E6D2F00C9F8" ma:contentTypeVersion="11" ma:contentTypeDescription="Create a new document." ma:contentTypeScope="" ma:versionID="3e4eb83131ac9e1126ade59fe3c9112e">
  <xsd:schema xmlns:xsd="http://www.w3.org/2001/XMLSchema" xmlns:xs="http://www.w3.org/2001/XMLSchema" xmlns:p="http://schemas.microsoft.com/office/2006/metadata/properties" xmlns:ns3="5fc2c4dc-e240-403f-bafc-ccfdc66f7669" xmlns:ns4="90f0a014-b5a8-42b6-97fd-2eda6097c3a7" targetNamespace="http://schemas.microsoft.com/office/2006/metadata/properties" ma:root="true" ma:fieldsID="af34130efb7a8420ceab3200a491503b" ns3:_="" ns4:_="">
    <xsd:import namespace="5fc2c4dc-e240-403f-bafc-ccfdc66f7669"/>
    <xsd:import namespace="90f0a014-b5a8-42b6-97fd-2eda6097c3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2c4dc-e240-403f-bafc-ccfdc66f7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0a014-b5a8-42b6-97fd-2eda6097c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4F7A43D-0D0E-45F2-ACED-1C81EF38CCF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B8DEC7F-D346-47B0-9F10-2E12FFBED6F7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C5E9D380-D088-4B5D-B9CA-A9D47FB88C6B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B22619E3-C639-47E2-B107-77517623B491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2CE6957-D55E-4D0B-9D9E-9D86AEFA01FB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555887D0-1612-4DC0-BEE8-58FE95E1784E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A4ACD9CC-5162-48AE-ACC5-A4D493BFA956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02727560-10CA-40F8-BFD4-90B63F09C970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8966CBE2-5144-4A41-9FE8-5129A8A4D4E7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C7B40BD7-8837-4664-A920-FD39859570A9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E3BA20F-080D-45C8-B03A-8A13020D1FC6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5D1E3DB9-0D02-4B4C-BE6F-0E1C1BC0DBB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F2B8491-8243-4242-B529-EC119885C70A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2DF22404-6A4B-476E-B27D-DD0BDB4780F0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1EE89ADF-9060-45AD-A5CB-5B066AC3D547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3A87DB87-8E1F-47DF-A795-D276C1222D4E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A6F45105-C354-4CA8-8C25-3E9DDE9BFCE6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C03248A6-02F3-4EF2-9266-9161E62682B9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4A673864-9F69-4C3B-88FD-B48865248AF3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89AD89DD-3DE3-4F15-B2DC-EB3706F2C770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B113D4A1-E928-4576-AC86-C718FAAFEF33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086553DD-F893-4460-9D78-B3E46A4A51B6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FD1F5CEC-337C-4C44-9FC7-0C7124643AA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C05E660-6F79-47B3-B314-DAFF6AB50CCC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30A40F18-A566-49E6-BA5D-AFA79A43DDAC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3A7D95B3-A3ED-4315-A0F3-275B69E4D9ED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311D8858-A9E7-43C2-A069-EE0869C08127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0F684232-442A-41DF-9EE9-CFEC588DEC80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EAA63F83-630C-4E28-8A3E-D20827B654AF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88F01265-61F6-46F0-9C6C-E0A350C21C6D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998A04E-03D3-4451-888D-F88B238C46FF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F07D277B-2A56-4A29-B7C0-F16850C08EE7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93BD7D80-724B-4472-A1AE-A87043ABD350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86C59F5-CD09-44F3-B294-E8012F38AAA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F7AAF24-6673-4277-8728-6DCA40E9C57D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C176B097-ADE5-41AA-AD24-4645AB5B33B4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B629B8A-3ED3-4405-9CF8-83197BC0944D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306E1731-3E89-4E71-BE71-4B1322CEE621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B2A135C2-E128-4A40-B314-D9D415A62B2B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6E1E53CB-A514-4280-887D-1B495DA629E7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7F1D4953-00D5-4DCA-830F-EECEAE1207DB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5FB38406-8514-445E-83B4-975197E5CB99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275BECF5-424D-461A-9EB1-45E23DA3B889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4182DFE7-DF26-466F-B3E5-EDA1969AEDBE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7579BB33-9BC0-42AD-840A-A81A885B728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08E1376-0BFD-4C4C-8860-DB1996E55B6B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43D06BF3-7BEB-43A6-BAAF-E5BC79622E53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4104DDD6-7BA2-44F1-B47D-EAF25D219027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4E04912B-9B8A-42FF-9A33-52F76B022179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9C5BD7DE-4437-403E-86A0-F7C8D77695AA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CB069CD8-2B1B-4ED6-89FC-B12EAC1A9E04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A4F70763-BA6D-41F9-9F6D-C0E8706B4C97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91E1F0CD-290F-4644-8F77-F2FD73182713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17D6BFC5-3A6A-45CA-AF67-7F6DB4218996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62E5F29C-34E3-45E7-94E6-789DC026FF40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B158E8AD-ED71-4068-9E1E-CCF88FA177D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61CF99A-96A5-445D-8571-D0E33DDD9111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26BC3041-0614-4A59-8E9E-4D6EB4A46D33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DF67F6EE-CA43-424E-BAAD-4586586C213D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55FE537A-4AC9-4FF3-A049-74CB07C5036C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AC24BE1A-26F2-4491-846B-07E32E32C4A2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9C8C2B74-1019-47A8-8380-B527FD106C8C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F8797BB6-5C9D-46C1-9DFE-910E34BD67FD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1D55C9A1-65C7-4122-A0E1-035DBF4E448F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544C1230-0CA7-4E7B-BE1F-0ED755B9B894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BCC00DAB-9D60-4523-BA5E-0F5CBB01985D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69C30536-026F-44EC-894D-B56BC5F60B5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86342A5-6BD2-41BC-9C2F-E8CF858A533C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EF525E87-9BA4-48CE-802D-3502049AE834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A01439D3-2863-4DAB-A2D8-9173AE4006C4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88B4E86A-40B6-4F5C-927F-95A7D30EB084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6694AB99-E07F-4F11-B271-BE6DF1C606CD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EAFB1036-32A3-4345-8F8C-25D8578FF460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B652F33A-4240-4584-B182-E97BFFFFB959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2850E62C-6A19-4460-A633-F0BCB8653CF4}">
  <ds:schemaRefs>
    <ds:schemaRef ds:uri="http://schemas.microsoft.com/office/2006/documentManagement/types"/>
    <ds:schemaRef ds:uri="90f0a014-b5a8-42b6-97fd-2eda6097c3a7"/>
    <ds:schemaRef ds:uri="http://purl.org/dc/dcmitype/"/>
    <ds:schemaRef ds:uri="http://schemas.openxmlformats.org/package/2006/metadata/core-properties"/>
    <ds:schemaRef ds:uri="5fc2c4dc-e240-403f-bafc-ccfdc66f7669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167.xml><?xml version="1.0" encoding="utf-8"?>
<ds:datastoreItem xmlns:ds="http://schemas.openxmlformats.org/officeDocument/2006/customXml" ds:itemID="{32EE57E2-21F5-4269-B7A7-7F42A69393B3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955C6043-343D-4E68-BFE7-829C547D8D70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A4859B05-0677-4344-B514-B390EEF250B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E987D8B-5306-4270-BBAE-42DBD0205BB3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E5074F1D-FF61-4713-A584-D38F369720D0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FDF36EA2-37D1-40EE-943B-9C63214303F2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B589C20D-01B6-4048-9132-60A8CCC17045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06622886-8C0C-4F7D-A7F4-270DD08AF9B4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D002E0A0-4257-4A61-BA71-7307B774F17B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A403CD40-FE6A-48B4-9776-008CB5B5B56A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514DC814-7D4D-43F0-961B-2C89847C40F7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C286E8FC-4018-44DA-A307-6C4AC0AC122C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8847FD3F-86E1-41DE-AC69-50E08F71D905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F2B398E9-1F72-47AC-B04E-97BC227347A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F92F9E6-4C2B-4087-9557-E8A2DD2E3B92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52479BB8-C0BD-4460-9965-003A6875DDBC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799A838D-9B73-4215-8E1D-9660CDC15ED3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7632BC11-39B0-40CE-8D31-72FA74351AED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A4DEA1C1-20B8-4A9D-B354-E5A9E8915861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151492DD-5D34-4F75-B252-4E21DFCADDBC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51BDF059-E1B8-4410-B6E5-981A4E5594B9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45194723-7E21-475F-85CE-82940EF2D867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3AFD7A9B-3D69-46FA-8CC5-24813AA02DDD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4E91E033-0FEC-42DC-A9A2-5991BCD87258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FBD43348-14C8-49EB-BDFD-ADD6B213C61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B534700-7916-4525-99E0-27824606DA1C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27A65D83-7A96-4E5E-9179-65770D44EEBC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35FE546C-08E9-4BFF-8CCE-BD0144E03974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C6D29579-CB7C-4B82-8E87-0E4AD54664BF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17178768-7170-468A-A420-BD47D568D836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E066AC8B-FD97-47D5-AAB7-D2267D782891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FCE0E803-2032-4EBD-A0C2-29F2CA5522E9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E008D575-71CF-4BAB-96DA-FE7C84FADEF4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6682F6B1-207F-4778-B304-66BCCFA7D0DF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10A15A22-D630-41DE-8358-C7EB138906F1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71B27B6A-49CF-452B-A61B-BF0CA5C0E7D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7CB7A23-E1BB-4062-B59B-A182D057A9C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1A8F349-5CD2-41F5-9E34-D1594DE5023E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E9605562-519F-4908-8CBA-4D72C381124E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24476FD6-806A-4A68-8945-0B3DC733C846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DB02C3F3-3D90-4575-B932-008E5D7FBD90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4EE0F690-13CE-4382-8087-160A2D66C220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012CFB0F-E0F9-4C1E-980F-369155E64479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185F3ABA-27AD-4A7A-B30B-E5663105FD12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5DB9AF1D-9B3F-4E02-9ACA-F3841FECFBAB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792B02A2-DDF0-46B8-B03E-04E68085A1EA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0AEDE34D-22EB-4F7B-9BB7-4F9129403A9F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D9A7AB71-9A8F-4133-B53B-A7F5DEAE962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31665A6-8A33-44C2-9EAC-00E32A1C2D7B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A88480F0-690D-4DB5-B72D-E1CD650DC421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1D9CF423-2859-44FD-8010-4564BB2BBAA1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8430DF07-C459-4244-B428-D6356596782B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189CF7EC-5120-4E57-8ACC-30593E557DBB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2002C185-47D2-4ECF-96EC-7B00C6F433F3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64AFADA6-9D97-450A-88E3-1F1C9638B03B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A1D3C435-A7E4-4DEC-A415-71F603BD6B90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4F73622F-BE25-498F-9FAA-EA5D83637453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5F653E28-B877-4AB6-B2CE-ACA4CA10F41D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68F87EA1-15C4-47F7-8CB3-B6CE4A9E239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2BC441B-6030-4DC4-B936-AF6AB4A817D9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2B4278A5-0575-4AF5-AFAE-137F9ACA99E1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0FDDE242-0825-452D-94F8-35DC3707DE1E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258BEDD7-4149-4FAA-99A0-DE4E1B03471A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E6117706-E9BB-490E-9D72-59950BF6712C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D3E5457B-7518-49B8-AC5B-ACCA78FCECB3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1D5004CA-2D9C-4265-ABB5-4E716D53B66B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245DB73F-A5EC-4D1C-8C25-14DF2FD09755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5AFB5BA8-7E03-4B3A-9DDD-A169F57FA89A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E5CD68E6-106B-4E3C-A56B-2BC80EC8D8D1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97C590B1-AECB-49E0-AB7D-0C772A904EE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8739108-0EAD-404C-A4F1-74B0C354CD92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FC03058A-24C8-43C0-88B2-056B04D15CAF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C32DFC82-26A3-408A-B1FB-22550DE23F52}">
  <ds:schemaRefs>
    <ds:schemaRef ds:uri="http://schemas.microsoft.com/sharepoint/v3/contenttype/forms"/>
  </ds:schemaRefs>
</ds:datastoreItem>
</file>

<file path=customXml/itemProps232.xml><?xml version="1.0" encoding="utf-8"?>
<ds:datastoreItem xmlns:ds="http://schemas.openxmlformats.org/officeDocument/2006/customXml" ds:itemID="{06AB7449-137D-4670-B6EF-C6B31159CBBE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2F0C61AA-C5F7-4CAB-B5A6-BCDEEE7676B6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88F214C7-2387-44BD-87F9-C9AE2424C3AB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AAE478DF-5992-44E3-8CC3-AB9FB25441C8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B3499783-CB91-43CC-950B-0B17B6B25994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E782922B-65E3-45ED-95B7-7C8A14A51E3F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16F25706-5E46-4891-930B-81D554C0FC5B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D251456E-3119-426E-9652-EA4C483681C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686FAA4-9A15-4575-B627-42BBEF6C0E31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1F41FD08-8C3B-463B-A33E-F12D060121C9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1CF5F3E1-71E7-4052-B69E-221F10121512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A3A5B69E-5420-4D1E-8AFE-A013D6F55876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2183D756-51A4-4A53-ACCD-4DDD8551A8AE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2D0506B9-F652-400D-A654-9D6DA1BB7F80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C1B4270B-7BF6-442E-86DF-547176A3048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DDB71205-9339-4E23-B7CE-B6A2EA3A2DD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8029CA5-03C1-4EE9-9B36-AFCAA220FA4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1405EADD-CC8A-4049-AA6E-79EFACA3767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F9A52DF-D91B-460C-A2C9-A087FCE8F28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11A7583-2D4D-4F55-8BD4-6F2557DF4FE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6C036E6-174B-484D-894C-09E928D1B97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7B710EC-001E-43B5-87CA-BE8D74F1DCE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265CA38C-8FC8-4A16-95D5-9697BBC2F09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169DFB0-078A-44B5-8AF5-CF6F5A5E779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8E38F08A-3348-472A-9430-E38091F8C56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041D2CBA-94FA-4D2F-9636-B3E74FC56EFB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BC5FC65A-F34B-4880-8E5F-AFF6897A5608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DBEA509-7514-493C-B058-BB3710EB0EB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1BE8A4BD-EFC0-4812-8826-568AC75F2D0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145F3E4-4121-4D83-A64B-E36D4ABD7908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09A85A0-4E8C-45CA-8863-1C89F2A8DC4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9CE8E64-C800-493B-85CB-57FF9A2BFD43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81F1936-4ED1-41A8-9B95-587F57716F5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594486E-9348-4565-917B-DCF5F50CA3E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505E449-8A6B-4E61-B718-6C2124E649BB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3D1F4BE-C7AE-4CEF-A903-50F3FBC81449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AC46D60-39CA-4537-93B5-05DAB54E6E1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10E401E-34CC-404D-AE59-1563250FC4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008097C-05F6-4B88-A439-D0219A4EFD4C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7200C24-3C16-468F-9225-0056CEB957A3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E763EBF-2776-4C03-B99D-884B30B5477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4F99874A-F318-40CA-BEA7-623A785848E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5676D78-8FEA-4252-AD28-2E0A4BE3F1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2c4dc-e240-403f-bafc-ccfdc66f7669"/>
    <ds:schemaRef ds:uri="90f0a014-b5a8-42b6-97fd-2eda6097c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0.xml><?xml version="1.0" encoding="utf-8"?>
<ds:datastoreItem xmlns:ds="http://schemas.openxmlformats.org/officeDocument/2006/customXml" ds:itemID="{CD2F5E55-70EB-46DC-872D-A9925A22625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6369FE8D-1DA2-46B8-BBAC-D6A55129814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E59A02C-9A88-4A87-8B1A-B98B4717F8C1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8C015F5-5278-4A3E-9BAD-B4773C0C2335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9596EEA-13E7-45E2-84E1-B16CAF871BC8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E4B236A7-B7BF-4C15-84D2-D2C6678633E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2E72C5D4-5AA0-43B6-BC58-D3DC544EF97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11776803-DC95-4FFB-845B-12F2461CDB1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44ED015-17E4-4179-BC5C-2CA34200560A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D510F46-3220-4761-BF77-FE8996F0990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CDA58C6-69FD-4DD1-92B8-C564B6E9AC9C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D2226AEA-CA38-4E86-A5AB-8F81E8AA525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4A7CA25-8AAE-43BE-9E72-5500E75B328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27EE642-540A-42C5-AE43-1ACFBCB1AE10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6BB902FD-4AF2-4382-B93D-88D0B7C4E7D6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14581B56-8C3F-4D4B-823C-CCFA716299C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B69FF8AC-38E2-4C6F-B225-66D1828BD9FF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3740625-CACA-47B9-BFE9-AAEF5AFABAD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BE4DD7D6-C076-41B5-9B13-AB23B0B8B7A1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47701E03-5310-44C9-965F-05E56EE0FA0D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93CB8BC-4700-4F92-AFA5-28BD1C1F411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C9BE94F-FD5A-473F-8480-6CDA39DF9E11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B03B86FC-FBBC-47CC-9D65-58775C210AF0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D388561E-787E-43EA-BFA9-D18947153B88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41FCB22-D752-4A40-A1CE-056BDFE256A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116B9FD-610E-4754-95B3-89E5AB28AC1D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8FDCDDF-D5C7-4795-AAF1-37CDDA81C89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C11B4BFB-1969-470E-95A6-1C2E763DF504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0FCD1C1-5C3F-4927-89D3-45E2F587B571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839801FF-8048-4DC3-A344-F725F32C444D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4EFC502B-63EE-4E0F-A000-87BEC87AA5B1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58E91E7-EEA4-45A8-98CB-8B9AD096E22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1707F10-4AEC-427C-9F7A-36CA5320D2A5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F3587B87-7B67-4FCA-B27F-37074AA4F3DC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A8B8F0C-9905-402F-80F2-BBAC0BF278B2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DD99A63C-F531-4F64-84F5-94F44A001FEF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66B2DE10-E3A0-44AD-8ABE-48342CB9CA73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AECE46D4-47CD-44D0-8BB5-6F2D8F654B54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DEA87E11-6DDD-4CA4-BA36-02FDA821D2BA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17B03D23-3FF4-4654-BAFF-3AA1FEC715A6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D7AF1CB-A06F-4048-9F51-218AC60699A9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4D0C934-69A9-4912-AF25-D8B57898AC85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38638928-0044-4ACD-A947-16F19A98C1E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E30D228-7227-492D-BAAF-B039EF6858B5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CD245114-AB88-465F-9749-43B9BB170D8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E5A153FE-C5B9-4A97-BF6B-C29BE6CC8AC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2C3626AF-1E3B-45B6-B127-2BC10EF5B2F6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75417F7F-7E1E-43EB-8002-3B5B07FD642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D3C5E53E-3FCF-4BAE-ACCC-60D4AB9F8DD3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9151B41-4433-421A-9EEB-79F00631F0DD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CBFA25DF-0C0B-481A-9B67-DB8D717C2193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4B4F0EF9-6126-4D99-B34F-EB4969AC6EFE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8736F7A6-A3BD-4603-8C7A-6F901C5D4068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A4ADA3A8-C44E-456D-A711-73458BE5A4A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222559</TotalTime>
  <Words>877</Words>
  <Application>Microsoft Office PowerPoint</Application>
  <PresentationFormat>On-screen Show (4:3)</PresentationFormat>
  <Paragraphs>380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Default Design</vt:lpstr>
      <vt:lpstr>New Jersey Department of Labor  and Workforce Development  Division of Economic &amp; Demographic  Research</vt:lpstr>
      <vt:lpstr>PowerPoint Presentation</vt:lpstr>
      <vt:lpstr>PowerPoint Presentation</vt:lpstr>
      <vt:lpstr>Month-Over-Month Employment Change: Apr 2026 - May 2026</vt:lpstr>
      <vt:lpstr>Year-Over-Year Employment Change: May 2025 - May 2026</vt:lpstr>
      <vt:lpstr>Unemployment Rates</vt:lpstr>
      <vt:lpstr>New Jersey Labor Force Participation Rate and Employment to Population Ratio</vt:lpstr>
      <vt:lpstr>New Jersey Unemployed Residents</vt:lpstr>
      <vt:lpstr>New Jersey Employed Residents</vt:lpstr>
      <vt:lpstr>PowerPoint Presentation</vt:lpstr>
      <vt:lpstr>PowerPoint Presentation</vt:lpstr>
      <vt:lpstr>PowerPoint Presentation</vt:lpstr>
      <vt:lpstr>Monthly Initial Unemployment Claims</vt:lpstr>
      <vt:lpstr>PowerPoint Presentation</vt:lpstr>
      <vt:lpstr>PowerPoint Presentation</vt:lpstr>
      <vt:lpstr>PowerPoint Presentation</vt:lpstr>
      <vt:lpstr>NJ Department of Labor  &amp; Workforce Development Offers Empowering  Labor Market Information</vt:lpstr>
      <vt:lpstr>NJLWD Resources</vt:lpstr>
    </vt:vector>
  </TitlesOfParts>
  <Company>NJLWD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DIT</dc:creator>
  <cp:lastModifiedBy>Schoonover, Brandon [DOL]</cp:lastModifiedBy>
  <cp:revision>1867</cp:revision>
  <cp:lastPrinted>2025-02-11T18:27:36Z</cp:lastPrinted>
  <dcterms:created xsi:type="dcterms:W3CDTF">2009-01-27T18:55:38Z</dcterms:created>
  <dcterms:modified xsi:type="dcterms:W3CDTF">2026-07-08T19:00:07Z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0x0101002156754C80DB0E42AFD28E6D2F00C9F8</vt:lpwstr>
  </property>
</Properties>
</file>